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92" r:id="rId3"/>
    <p:sldId id="256" r:id="rId4"/>
    <p:sldId id="260" r:id="rId5"/>
    <p:sldId id="261" r:id="rId6"/>
    <p:sldId id="291" r:id="rId7"/>
    <p:sldId id="262" r:id="rId8"/>
    <p:sldId id="264" r:id="rId9"/>
    <p:sldId id="265" r:id="rId10"/>
    <p:sldId id="266" r:id="rId11"/>
    <p:sldId id="267" r:id="rId12"/>
    <p:sldId id="268" r:id="rId13"/>
    <p:sldId id="295" r:id="rId14"/>
    <p:sldId id="269" r:id="rId15"/>
    <p:sldId id="296" r:id="rId16"/>
    <p:sldId id="270" r:id="rId17"/>
    <p:sldId id="271" r:id="rId18"/>
    <p:sldId id="273" r:id="rId19"/>
    <p:sldId id="274" r:id="rId20"/>
    <p:sldId id="289" r:id="rId21"/>
    <p:sldId id="293" r:id="rId22"/>
    <p:sldId id="283" r:id="rId23"/>
    <p:sldId id="284" r:id="rId24"/>
    <p:sldId id="287" r:id="rId25"/>
    <p:sldId id="282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90" tIns="46644" rIns="93290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5" y="0"/>
            <a:ext cx="3043343" cy="465455"/>
          </a:xfrm>
          <a:prstGeom prst="rect">
            <a:avLst/>
          </a:prstGeom>
        </p:spPr>
        <p:txBody>
          <a:bodyPr vert="horz" lIns="93290" tIns="46644" rIns="93290" bIns="46644" rtlCol="0"/>
          <a:lstStyle>
            <a:lvl1pPr algn="r">
              <a:defRPr sz="1200"/>
            </a:lvl1pPr>
          </a:lstStyle>
          <a:p>
            <a:fld id="{1D3D6B84-8E32-49EF-855D-6EFC082C74CD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0" tIns="46644" rIns="93290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6"/>
            <a:ext cx="5618480" cy="4189095"/>
          </a:xfrm>
          <a:prstGeom prst="rect">
            <a:avLst/>
          </a:prstGeom>
        </p:spPr>
        <p:txBody>
          <a:bodyPr vert="horz" lIns="93290" tIns="46644" rIns="93290" bIns="466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3"/>
            <a:ext cx="3043343" cy="465455"/>
          </a:xfrm>
          <a:prstGeom prst="rect">
            <a:avLst/>
          </a:prstGeom>
        </p:spPr>
        <p:txBody>
          <a:bodyPr vert="horz" lIns="93290" tIns="46644" rIns="93290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5" y="8842033"/>
            <a:ext cx="3043343" cy="465455"/>
          </a:xfrm>
          <a:prstGeom prst="rect">
            <a:avLst/>
          </a:prstGeom>
        </p:spPr>
        <p:txBody>
          <a:bodyPr vert="horz" lIns="93290" tIns="46644" rIns="93290" bIns="46644" rtlCol="0" anchor="b"/>
          <a:lstStyle>
            <a:lvl1pPr algn="r">
              <a:defRPr sz="1200"/>
            </a:lvl1pPr>
          </a:lstStyle>
          <a:p>
            <a:fld id="{A7587318-66FD-4F1D-B045-7D736CA1DA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2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 smtClean="0"/>
              <a:t>NRSE BIGGEST INSTALLATION:  PHYSCIALLY – TROOPS -- $$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87318-66FD-4F1D-B045-7D736CA1DA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List CNO/SECNAV level recognition for the last 3 years. (e.g. CNO/SECNAV Environmental Awards, etc.)</a:t>
            </a:r>
            <a:endParaRPr lang="en-US" i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What operations on the base create the most significant environmental impacts?</a:t>
            </a: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What environmental inspections have you had the last year? What was the outcome?</a:t>
            </a: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Any notices of violations? If yes, have they been closed out or what is required to correct the deficiency?  Include amount of any fines assessed.</a:t>
            </a: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Are any environmental issues affecting your base?</a:t>
            </a: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Are you engaged in any environmental partnerships with outside agencies, non-governmental organizations, compliance partnering, etc…</a:t>
            </a: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Do you have any Stormwater fees levied against your Installation?  Explain.</a:t>
            </a:r>
          </a:p>
          <a:p>
            <a:pPr eaLnBrk="1" hangingPunct="1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</a:pPr>
            <a:r>
              <a:rPr lang="en-US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Is your Environmental Management System (EMS) fully conforming with the 18 elements of ISO 14001?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87318-66FD-4F1D-B045-7D736CA1DAB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5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map or describe any environmentally sensitive areas of the installation.</a:t>
            </a:r>
          </a:p>
          <a:p>
            <a:r>
              <a:rPr lang="en-US" dirty="0" smtClean="0"/>
              <a:t>Answer the following questions in bullet format:</a:t>
            </a:r>
          </a:p>
          <a:p>
            <a:r>
              <a:rPr lang="en-US" dirty="0" smtClean="0"/>
              <a:t>What land is restricted in its use due to environmental factors?</a:t>
            </a:r>
          </a:p>
          <a:p>
            <a:r>
              <a:rPr lang="en-US" dirty="0" smtClean="0"/>
              <a:t>What historical or cultural resources do you have? Any impacts?</a:t>
            </a:r>
          </a:p>
          <a:p>
            <a:r>
              <a:rPr lang="en-US" dirty="0" smtClean="0"/>
              <a:t>What restoration sites do you have?  How many have been closed? What follow on actions are required?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87318-66FD-4F1D-B045-7D736CA1DAB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map or describe any environmentally sensitive areas of the installation.</a:t>
            </a:r>
          </a:p>
          <a:p>
            <a:r>
              <a:rPr lang="en-US" dirty="0" smtClean="0"/>
              <a:t>Answer the following questions in bullet format:</a:t>
            </a:r>
          </a:p>
          <a:p>
            <a:r>
              <a:rPr lang="en-US" dirty="0" smtClean="0"/>
              <a:t>What land is restricted in its use due to environmental factors?</a:t>
            </a:r>
          </a:p>
          <a:p>
            <a:r>
              <a:rPr lang="en-US" dirty="0" smtClean="0"/>
              <a:t>What historical or cultural resources do you have? Any impacts?</a:t>
            </a:r>
          </a:p>
          <a:p>
            <a:r>
              <a:rPr lang="en-US" dirty="0" smtClean="0"/>
              <a:t>What restoration sites do you have?  How many have been closed? What follow on actions are required?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87318-66FD-4F1D-B045-7D736CA1DAB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1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Inform performance progress from energy intensity reduction based on DUERS data (MBTU/KSF) reported to NFESC.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87318-66FD-4F1D-B045-7D736CA1DAB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64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map or describe any environmentally sensitive areas of the installation.</a:t>
            </a:r>
          </a:p>
          <a:p>
            <a:r>
              <a:rPr lang="en-US" dirty="0" smtClean="0"/>
              <a:t>Answer the following questions in bullet format:</a:t>
            </a:r>
          </a:p>
          <a:p>
            <a:r>
              <a:rPr lang="en-US" dirty="0" smtClean="0"/>
              <a:t>What land is restricted in its use due to environmental factors?</a:t>
            </a:r>
          </a:p>
          <a:p>
            <a:r>
              <a:rPr lang="en-US" dirty="0" smtClean="0"/>
              <a:t>What historical or cultural resources do you have? Any impacts?</a:t>
            </a:r>
          </a:p>
          <a:p>
            <a:r>
              <a:rPr lang="en-US" dirty="0" smtClean="0"/>
              <a:t>What restoration sites do you have?  How many have been closed? What follow on actions are required?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87318-66FD-4F1D-B045-7D736CA1DAB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1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30" y="-19050"/>
            <a:ext cx="1203070" cy="118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y)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A0BD79A-00A6-43D4-A349-2957F25EB91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1168400" y="950913"/>
            <a:ext cx="6985000" cy="76200"/>
            <a:chOff x="736" y="599"/>
            <a:chExt cx="4885" cy="48"/>
          </a:xfrm>
        </p:grpSpPr>
        <p:sp>
          <p:nvSpPr>
            <p:cNvPr id="9" name="Line 8"/>
            <p:cNvSpPr>
              <a:spLocks noChangeShapeType="1"/>
            </p:cNvSpPr>
            <p:nvPr userDrawn="1"/>
          </p:nvSpPr>
          <p:spPr bwMode="auto">
            <a:xfrm>
              <a:off x="736" y="599"/>
              <a:ext cx="4885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Line 9"/>
            <p:cNvSpPr>
              <a:spLocks noChangeShapeType="1"/>
            </p:cNvSpPr>
            <p:nvPr userDrawn="1"/>
          </p:nvSpPr>
          <p:spPr bwMode="auto">
            <a:xfrm>
              <a:off x="826" y="647"/>
              <a:ext cx="461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1"/>
          <p:cNvGrpSpPr>
            <a:grpSpLocks/>
          </p:cNvGrpSpPr>
          <p:nvPr userDrawn="1"/>
        </p:nvGrpSpPr>
        <p:grpSpPr bwMode="auto">
          <a:xfrm>
            <a:off x="292100" y="6413500"/>
            <a:ext cx="8763000" cy="76200"/>
            <a:chOff x="736" y="599"/>
            <a:chExt cx="4885" cy="48"/>
          </a:xfrm>
        </p:grpSpPr>
        <p:sp>
          <p:nvSpPr>
            <p:cNvPr id="12" name="Line 12"/>
            <p:cNvSpPr>
              <a:spLocks noChangeShapeType="1"/>
            </p:cNvSpPr>
            <p:nvPr userDrawn="1"/>
          </p:nvSpPr>
          <p:spPr bwMode="auto">
            <a:xfrm>
              <a:off x="736" y="599"/>
              <a:ext cx="4885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13"/>
            <p:cNvSpPr>
              <a:spLocks noChangeShapeType="1"/>
            </p:cNvSpPr>
            <p:nvPr userDrawn="1"/>
          </p:nvSpPr>
          <p:spPr bwMode="auto">
            <a:xfrm>
              <a:off x="826" y="647"/>
              <a:ext cx="4616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" y="114300"/>
            <a:ext cx="987189" cy="9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69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0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48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91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3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9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2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7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95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07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4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4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4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3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9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08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62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3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0EA0-0836-428D-8C45-ECEE079432BB}" type="datetimeFigureOut">
              <a:rPr lang="en-US" smtClean="0"/>
              <a:t>2/8/2017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BD79A-00A6-43D4-A349-2957F25EB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1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EDAF-0B16-44ED-8170-91847CB4AFE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Times New Roman" pitchFamily="18" charset="0"/>
              </a:rPr>
              <a:pPr/>
              <a:t>2/8/2017</a:t>
            </a:fld>
            <a:endParaRPr lang="en-US" dirty="0">
              <a:solidFill>
                <a:prstClr val="black">
                  <a:tint val="75000"/>
                </a:prstClr>
              </a:solidFill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7EB34-0B2B-4C43-8794-31B494ED7416}" type="slidenum">
              <a:rPr lang="en-US" smtClean="0">
                <a:solidFill>
                  <a:prstClr val="black">
                    <a:tint val="75000"/>
                  </a:prstClr>
                </a:solidFill>
                <a:cs typeface="Times New Roman" pitchFamily="18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0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1.xls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3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Naval Air Station Pensacola</a:t>
            </a:r>
            <a:endParaRPr lang="en-US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76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Cradle of Naval Aviation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5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Aboard NAS Pensacola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Aviators for Navy/Marine Corps/USCG/Air Force and Foreign Allies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Aviation Maintenance  		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Rescue Swimmers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Intelligence 			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Water Survival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Cryptology				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 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Language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Information Technology 		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Flight Surgeons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Aviation Safety			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Enlisted Aircrew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Aviation Physiology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372745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NAS Pensacola Training Command’s graduate 5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9,000 students annually; representing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every  branch of service and foreign allies.</a:t>
            </a:r>
          </a:p>
        </p:txBody>
      </p:sp>
      <p:pic>
        <p:nvPicPr>
          <p:cNvPr id="6146" name="Picture 2" descr="W:\CNIC Photos\NATTC\DSC_0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54731"/>
            <a:ext cx="2971800" cy="197366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4287069"/>
            <a:ext cx="3070225" cy="204132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Courses of Instructions offered to Military</a:t>
            </a:r>
          </a:p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Partners in the Pensacola area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41"/>
          <p:cNvSpPr txBox="1">
            <a:spLocks/>
          </p:cNvSpPr>
          <p:nvPr/>
        </p:nvSpPr>
        <p:spPr bwMode="auto">
          <a:xfrm>
            <a:off x="0" y="1143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Introductory Flight Training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Explosive Ordnance Disposal (EOD) Prep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Advance Aircrew Tactical Jets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Cryptologic Technician Maintenance 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Air Traffic Control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Weapons Systems Officer Training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Helicopter Flight Training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Aviation Maintenance Officer	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Electronic Warfare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Crew Resource Management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Flight Surgeon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International Anti-Terrorism/Anti-Piracy 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Aviation Safety Officer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International CPO/WO Leadership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Division Officer Leadership	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Aviation Enlisted Maintenance  (12 Ratings) 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Fundamental Skills In Electricity, Electronics and Mechanics</a:t>
            </a:r>
            <a:b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 </a:t>
            </a:r>
            <a:r>
              <a:rPr lang="it-IT" sz="20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Manpower, Personnel, Training &amp;  Education Course</a:t>
            </a:r>
            <a:endParaRPr lang="en-US" sz="2000" i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Impact (2012)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1173480"/>
            <a:ext cx="91440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		      </a:t>
            </a:r>
            <a:r>
              <a:rPr lang="en-US" sz="2800" b="1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Personnel</a:t>
            </a:r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              </a:t>
            </a:r>
            <a:r>
              <a:rPr lang="en-US" sz="2800" b="1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Salary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Military			  17,076		$856,061,515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Civilian (Appropriated)	    2,667		$194,383,266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Civilian (Non-Appropriated)	    1,362		  $29,607,680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Contract			</a:t>
            </a:r>
            <a:r>
              <a:rPr lang="en-US" sz="2400" b="1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1,886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400" b="1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$98,303,753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Subtotal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22,991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$1,178,356,214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Purchase Card/Labor Contracts: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Appropriated Fund			                          $98,904,398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Non-Appropriated Fund		                            </a:t>
            </a:r>
            <a:r>
              <a:rPr lang="en-US" sz="2400" b="1" i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$4,283,652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Subtotal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                     	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$103,188,050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Grand Total Economic Impact:  $1,281,544,264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859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Impact 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5527" y="1152525"/>
            <a:ext cx="807110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County Economic Impact (in Millions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County Economic Impact 	 (Gross Economic Impact) 	$7,184.1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Activity						$4,547.2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Consumption						$2,977.1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Capital Investment					$708.6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Employment						63,293 jobs			</a:t>
            </a:r>
          </a:p>
          <a:p>
            <a:endParaRPr lang="en-US" sz="20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Defense Spending (in Millions)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Procurement						$340.7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Salaries							$1,282.5</a:t>
            </a:r>
          </a:p>
          <a:p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Pensions &amp; Transfers					$587.7</a:t>
            </a:r>
          </a:p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Defense Spending				$2,210.9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3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28600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rgbClr val="000066"/>
                </a:solidFill>
              </a:rPr>
              <a:t>Escambia County</a:t>
            </a:r>
            <a:endParaRPr lang="en-US" sz="3600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6400800" cy="1752600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41K Veterans</a:t>
            </a:r>
          </a:p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11K Military Retirees</a:t>
            </a:r>
          </a:p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of Population</a:t>
            </a:r>
          </a:p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46% Gross Regional Product</a:t>
            </a:r>
          </a:p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Civilian Salary: $</a:t>
            </a: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38,584</a:t>
            </a:r>
            <a:endParaRPr lang="en-US" sz="28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Military Salary: $73,554</a:t>
            </a:r>
            <a:endParaRPr lang="en-US" sz="28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W:\NICHOLS\CTW6\DSC_19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" b="24537"/>
          <a:stretch/>
        </p:blipFill>
        <p:spPr bwMode="auto">
          <a:xfrm>
            <a:off x="4756064" y="1400174"/>
            <a:ext cx="3497649" cy="16478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6-7(25)D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09999"/>
            <a:ext cx="2476643" cy="15589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7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Housing Snapshot (PPV)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490250"/>
              </p:ext>
            </p:extLst>
          </p:nvPr>
        </p:nvGraphicFramePr>
        <p:xfrm>
          <a:off x="457200" y="1219200"/>
          <a:ext cx="8218488" cy="486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Worksheet" r:id="rId4" imgW="8639122" imgH="5114880" progId="Excel.Sheet.12">
                  <p:embed/>
                </p:oleObj>
              </mc:Choice>
              <mc:Fallback>
                <p:oleObj name="Worksheet" r:id="rId4" imgW="8639122" imgH="5114880" progId="Excel.Sheet.12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19200"/>
                        <a:ext cx="8218488" cy="486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8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990600"/>
            <a:ext cx="9143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Environmental Partnerships:  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Integrated Natural Resource Management Plan (INRMP) Stakeholders (U.S. Fish &amp; Wildlife Service, Florida Fish &amp; Wildlife Conservation Commission)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U.S. Forest Service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U.S. Forest Service Prescribed Fire Training Center, U.S. National Park Service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U.S. Bureau of Prisons 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Florida Department of Environmental Protection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Florida Forest Service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NW Florida Wildlife Sanctuary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Auburn University Longleaf Alliance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Gulf Coastal Plain Ecosystem Partnership (GCPEP)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Friends of the Perdido Pitcher Plant Prairie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Audubon Society </a:t>
            </a:r>
          </a:p>
          <a:p>
            <a:pPr lvl="1" eaLnBrk="1" hangingPunct="1"/>
            <a:r>
              <a:rPr lang="en-US" sz="16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Student Conservation Association - 29 Interns since 1993 (18,000 hours of Americorps service volunteers)</a:t>
            </a:r>
          </a:p>
          <a:p>
            <a:pPr eaLnBrk="1" hangingPunct="1"/>
            <a:r>
              <a:rPr lang="en-US" sz="1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Compliance Partnering:  Navy, Air Force, and FL Dept. of Environmental Protection (FDEP) </a:t>
            </a:r>
          </a:p>
          <a:p>
            <a:pPr eaLnBrk="1" hangingPunct="1"/>
            <a:r>
              <a:rPr lang="en-US" sz="1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Installation Restoration Partnering:  Navy, EPA, and FDEP </a:t>
            </a:r>
          </a:p>
        </p:txBody>
      </p:sp>
    </p:spTree>
    <p:extLst>
      <p:ext uri="{BB962C8B-B14F-4D97-AF65-F5344CB8AC3E}">
        <p14:creationId xmlns:p14="http://schemas.microsoft.com/office/powerpoint/2010/main" val="4760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Sensitive Areas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4572000" cy="53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CULTURAL RESOURCES</a:t>
            </a:r>
          </a:p>
          <a:p>
            <a:pPr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National Historic Landmark District-Pensacola Naval Air Station Historic District</a:t>
            </a:r>
          </a:p>
          <a:p>
            <a:pPr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Historic Districts </a:t>
            </a:r>
          </a:p>
          <a:p>
            <a:pPr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Over 200 Historic Buildings and  Standing Structures listed or eligible for National Register of Historic Places listing</a:t>
            </a:r>
          </a:p>
          <a:p>
            <a:pPr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Significant Archeological findings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84 Archeological Sites and Numerous Sensitive Areas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1,250 Cubic Feet of Artifacts curated on base</a:t>
            </a:r>
          </a:p>
          <a:p>
            <a:pPr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Known occupation since 700 AD</a:t>
            </a:r>
          </a:p>
          <a:p>
            <a:pPr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Continuous military use since 1600s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Spanish, French, British and American occupations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U.S. Navy Yard established 1825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75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NAS Pensacola established 1914</a:t>
            </a:r>
          </a:p>
        </p:txBody>
      </p:sp>
      <p:pic>
        <p:nvPicPr>
          <p:cNvPr id="10" name="Content Placeholder 3" descr="NASPpro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154893"/>
            <a:ext cx="3581400" cy="231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ronson_ArchSites_cro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81400"/>
            <a:ext cx="3645691" cy="23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Sensitive Areas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1066800"/>
            <a:ext cx="4038600" cy="4870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1666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Forest/Wetlands: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03225" marR="0" lvl="1" indent="-236538" algn="l" defTabSz="992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403225" algn="l"/>
                <a:tab pos="628650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NAS Pensacola Complex: 2,500 acres forest/ 679 acres wetlands, 17 miles of shoreline</a:t>
            </a:r>
          </a:p>
          <a:p>
            <a:pPr marL="166688" marR="0" lvl="0" indent="-166688" algn="l" defTabSz="99218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Tx/>
              <a:buFont typeface="Arial" charset="0"/>
              <a:buChar char="•"/>
              <a:tabLst>
                <a:tab pos="628650" algn="l"/>
                <a:tab pos="685800" algn="l"/>
              </a:tabLst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Protected Species (31 species):</a:t>
            </a:r>
          </a:p>
          <a:p>
            <a:pPr marL="403225" marR="0" lvl="1" indent="-236538" algn="l" defTabSz="992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628650" algn="l"/>
                <a:tab pos="747713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Birds (Osprey, Bald Eagle, Brown Pelican)</a:t>
            </a:r>
          </a:p>
          <a:p>
            <a:pPr marL="403225" marR="0" lvl="1" indent="-236538" algn="l" defTabSz="992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628650" algn="l"/>
                <a:tab pos="685800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Reptiles (Gopher Tortoise, Alligator Snapping Turtle)</a:t>
            </a:r>
          </a:p>
          <a:p>
            <a:pPr marL="403225" marR="0" lvl="1" indent="-236538" algn="l" defTabSz="992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628650" algn="l"/>
                <a:tab pos="685800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Plants (Pitcher Plants, dune and wet prairie species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</a:p>
          <a:p>
            <a:pPr marL="0" marR="0" lvl="0" indent="166688" algn="l" defTabSz="992188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24"/>
              </a:spcAft>
              <a:buClrTx/>
              <a:buSzTx/>
              <a:buFont typeface="Arial" charset="0"/>
              <a:buChar char="•"/>
              <a:tabLst>
                <a:tab pos="628650" algn="l"/>
                <a:tab pos="685800" algn="l"/>
              </a:tabLst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NR Program Highlights:</a:t>
            </a:r>
          </a:p>
          <a:p>
            <a:pPr marL="403225" marR="0" lvl="1" indent="-23653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10000"/>
              <a:buFont typeface="Arial" charset="0"/>
              <a:buChar char="–"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Student Conservation Association 29 interns (20 yrs)</a:t>
            </a:r>
          </a:p>
          <a:p>
            <a:pPr marL="403225" marR="0" lvl="1" indent="-23653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10000"/>
              <a:buFont typeface="Arial" charset="0"/>
              <a:buChar char="–"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Tree City USA (18 years)</a:t>
            </a:r>
          </a:p>
          <a:p>
            <a:pPr marL="403225" marR="0" lvl="1" indent="-23653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10000"/>
              <a:buFont typeface="Arial" charset="0"/>
              <a:buChar char="–"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International Coastal Cleanup (24 yrs)</a:t>
            </a:r>
          </a:p>
          <a:p>
            <a:pPr marL="403225" marR="0" lvl="1" indent="-23653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10000"/>
              <a:buFont typeface="Arial" charset="0"/>
              <a:buChar char="–"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Gulf Coastal Plain Ecosystem Partnership Charter Member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7" descr="Environmental Sensitive Areas July 2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143000"/>
            <a:ext cx="4931877" cy="2895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8" descr="GT NASP Sep 03-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800600"/>
            <a:ext cx="914400" cy="8440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6" descr="Cimg2457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800600"/>
            <a:ext cx="967154" cy="838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7" descr="NAS Pensacola 1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3060" y="4800600"/>
            <a:ext cx="920140" cy="838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9" descr="Osprey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4800600"/>
            <a:ext cx="745514" cy="838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7086600" y="4648200"/>
            <a:ext cx="87472" cy="105508"/>
          </a:xfrm>
          <a:prstGeom prst="ellipse">
            <a:avLst/>
          </a:prstGeom>
          <a:solidFill>
            <a:srgbClr val="FF0000"/>
          </a:solidFill>
          <a:ln w="19050" algn="ctr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019800" y="4495800"/>
            <a:ext cx="218680" cy="10550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 w="25400" cap="flat" cmpd="sng" algn="ctr">
            <a:solidFill>
              <a:srgbClr val="0070C0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953000" y="4495800"/>
            <a:ext cx="218680" cy="105508"/>
          </a:xfrm>
          <a:prstGeom prst="rect">
            <a:avLst/>
          </a:prstGeom>
          <a:solidFill>
            <a:srgbClr val="00B050">
              <a:alpha val="50000"/>
            </a:srgbClr>
          </a:solidFill>
          <a:ln w="2540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itchFamily="18" charset="0"/>
            </a:endParaRP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4495800" y="4114800"/>
            <a:ext cx="40386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FOREST         WETLANDS        GOPHER           OSPREY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		        TORTOISE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8077200" y="4495800"/>
            <a:ext cx="87472" cy="105508"/>
          </a:xfrm>
          <a:prstGeom prst="ellipse">
            <a:avLst/>
          </a:prstGeom>
          <a:solidFill>
            <a:srgbClr val="FFFF00"/>
          </a:solidFill>
          <a:ln w="19050" algn="ctr">
            <a:solidFill>
              <a:sysClr val="windowText" lastClr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Goal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6050" y="1066800"/>
            <a:ext cx="4366514" cy="186706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Energy Intensity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2003 Baseline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124.93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MBTU/KSF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FY15 Goal: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87.45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MBTU/KSF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FY15 Actual (Q2):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89.02 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MBTU/KSF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Comments/Notes: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Energy consumption is decreasing but remains short of goal; additional projects and awareness campaigns planned as laid out in CO’s Energy Vision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12564" y="1089493"/>
            <a:ext cx="4273550" cy="186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Clr>
                <a:srgbClr val="002060"/>
              </a:buClr>
            </a:pP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Intensity</a:t>
            </a:r>
          </a:p>
          <a:p>
            <a:pPr lvl="1" eaLnBrk="1" hangingPunct="1">
              <a:buClr>
                <a:srgbClr val="002060"/>
              </a:buClr>
            </a:pPr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 Baseline: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89.06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KGAL/KSF</a:t>
            </a:r>
          </a:p>
          <a:p>
            <a:pPr lvl="1" eaLnBrk="1" hangingPunct="1">
              <a:buClr>
                <a:srgbClr val="002060"/>
              </a:buClr>
            </a:pPr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FY15 Goal: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74.81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KGAL/KSF</a:t>
            </a:r>
          </a:p>
          <a:p>
            <a:pPr lvl="1" eaLnBrk="1" hangingPunct="1"/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FY15 Actual (Q2):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68.61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KGAL/KSF</a:t>
            </a:r>
          </a:p>
          <a:p>
            <a:pPr lvl="1" eaLnBrk="1" hangingPunct="1"/>
            <a:r>
              <a:rPr lang="en-US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Comments/Notes:  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CNIC baseline intensity includes housing as reported prior to 2009 and is actually 79.15 KGAL/KSF</a:t>
            </a:r>
          </a:p>
        </p:txBody>
      </p:sp>
      <p:pic>
        <p:nvPicPr>
          <p:cNvPr id="1026" name="Chart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276600"/>
            <a:ext cx="59531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9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3276600" y="4880610"/>
            <a:ext cx="259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CAPT </a:t>
            </a:r>
            <a:r>
              <a:rPr lang="en-US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Christopher Martin</a:t>
            </a:r>
            <a:endParaRPr lang="en-US" sz="20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Commanding Officer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95275" y="4892040"/>
            <a:ext cx="2895600" cy="70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621" tIns="43311" rIns="86621" bIns="43311">
            <a:spAutoFit/>
          </a:bodyPr>
          <a:lstStyle/>
          <a:p>
            <a:pPr algn="ctr" defTabSz="866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504D"/>
              </a:buClr>
            </a:pPr>
            <a:r>
              <a:rPr lang="en-US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CDR </a:t>
            </a:r>
            <a:r>
              <a:rPr lang="en-US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Shawn Dominguez</a:t>
            </a:r>
          </a:p>
          <a:p>
            <a:pPr algn="ctr" defTabSz="866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504D"/>
              </a:buClr>
            </a:pPr>
            <a:r>
              <a:rPr lang="en-US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Executive Officer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890266" y="4839772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 eaLnBrk="0" hangingPunct="0">
              <a:buClr>
                <a:srgbClr val="C0504D"/>
              </a:buClr>
              <a:defRPr/>
            </a:pPr>
            <a:r>
              <a:rPr lang="en-US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CMDCM </a:t>
            </a:r>
            <a:r>
              <a:rPr lang="en-US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Adriana Lewis</a:t>
            </a:r>
            <a:endParaRPr lang="en-US" sz="20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866775" eaLnBrk="0" hangingPunct="0">
              <a:buClr>
                <a:srgbClr val="C0504D"/>
              </a:buClr>
              <a:defRPr/>
            </a:pPr>
            <a:r>
              <a:rPr lang="en-US" sz="20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Command Master Chief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Naval Air Station Pensacola</a:t>
            </a:r>
          </a:p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Cradle of Naval Aviation”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9" y="1648897"/>
            <a:ext cx="2560651" cy="32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D:\Triad\CMDCM Lewis Uncove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5" y="1658744"/>
            <a:ext cx="2567935" cy="321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patrick.j.nichols\Desktop\CAPT MARTIN\NASP CAPT C. Martin uncover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23" y="1669002"/>
            <a:ext cx="2545153" cy="31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ent.Paul\Documents\PWO Pensacola\Admin\Photos\Projects\Youth_Center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52" y="3670821"/>
            <a:ext cx="3581400" cy="23876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Construction Projects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0" y="1143000"/>
            <a:ext cx="480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Building 603 NETPDC/DISA </a:t>
            </a:r>
            <a:r>
              <a:rPr lang="en-US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$38M  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Forrest Sherman Field - $37M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Financed Energy Project (43 </a:t>
            </a:r>
            <a:r>
              <a:rPr lang="en-US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bldgs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- $31M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Corry Barracks 3709/3710 - $10.4M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Corry Barracks 3701 - $7.1M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B600 NGIS Renovations - $7.3M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B781-O Relocate NOSC - $5.8M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B3251 NGIS Repair HVAC - $4.7M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Bulk Fuel Farm Tanks - $3.6M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Replace NNAM Fire Alarm System - $2.2M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B625C NLSO - $1.5M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endParaRPr lang="en-US" sz="1700" b="1" i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endParaRPr lang="en-US" sz="17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endParaRPr lang="en-US" sz="17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endParaRPr lang="en-US" sz="19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Brent.Paul\Documents\PWO Pensacola\Admin\Photos\NAS Pensacola\Runw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573" y="1371600"/>
            <a:ext cx="3584279" cy="1981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&amp; Future Operations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 descr="DSC_5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1219200"/>
            <a:ext cx="3642549" cy="2438400"/>
          </a:xfrm>
          <a:prstGeom prst="rect">
            <a:avLst/>
          </a:prstGeom>
          <a:effectLst/>
        </p:spPr>
      </p:pic>
      <p:grpSp>
        <p:nvGrpSpPr>
          <p:cNvPr id="6" name="Group 9"/>
          <p:cNvGrpSpPr/>
          <p:nvPr/>
        </p:nvGrpSpPr>
        <p:grpSpPr>
          <a:xfrm>
            <a:off x="4648200" y="3810000"/>
            <a:ext cx="3581087" cy="1828800"/>
            <a:chOff x="3463931" y="5106753"/>
            <a:chExt cx="3200087" cy="1433950"/>
          </a:xfrm>
        </p:grpSpPr>
        <p:grpSp>
          <p:nvGrpSpPr>
            <p:cNvPr id="7" name="Group 10"/>
            <p:cNvGrpSpPr/>
            <p:nvPr/>
          </p:nvGrpSpPr>
          <p:grpSpPr>
            <a:xfrm>
              <a:off x="3463931" y="5106753"/>
              <a:ext cx="3200087" cy="1433950"/>
              <a:chOff x="2826647" y="5106753"/>
              <a:chExt cx="3200087" cy="1433950"/>
            </a:xfrm>
          </p:grpSpPr>
          <p:grpSp>
            <p:nvGrpSpPr>
              <p:cNvPr id="9" name="Group 12"/>
              <p:cNvGrpSpPr/>
              <p:nvPr/>
            </p:nvGrpSpPr>
            <p:grpSpPr>
              <a:xfrm>
                <a:off x="2826647" y="5106753"/>
                <a:ext cx="3200087" cy="1433950"/>
                <a:chOff x="3998999" y="4790032"/>
                <a:chExt cx="4486275" cy="2010286"/>
              </a:xfrm>
            </p:grpSpPr>
            <p:pic>
              <p:nvPicPr>
                <p:cNvPr id="11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8999" y="4790032"/>
                  <a:ext cx="4486275" cy="19138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5411776" y="6430986"/>
                  <a:ext cx="13135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62.6 Meters</a:t>
                  </a:r>
                  <a:endParaRPr lang="en-US" dirty="0"/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5162550" y="6408980"/>
                <a:ext cx="73818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/>
            <p:cNvCxnSpPr>
              <a:stCxn id="12" idx="1"/>
            </p:cNvCxnSpPr>
            <p:nvPr/>
          </p:nvCxnSpPr>
          <p:spPr>
            <a:xfrm flipH="1">
              <a:off x="3556119" y="6408980"/>
              <a:ext cx="9155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869714" y="5638799"/>
            <a:ext cx="3218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2013 -  Egyptian Fast Missile Craft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P:\2013 Installation Excellence Award\CO Disc\DSC_4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75127"/>
            <a:ext cx="3657600" cy="24225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19200"/>
            <a:ext cx="3733800" cy="2479727"/>
          </a:xfrm>
          <a:prstGeom prst="rect">
            <a:avLst/>
          </a:prstGeom>
          <a:solidFill>
            <a:srgbClr val="1A118B"/>
          </a:solidFill>
          <a:ln w="28575">
            <a:noFill/>
            <a:miter lim="800000"/>
            <a:headEnd/>
            <a:tailEnd/>
          </a:ln>
          <a:effectLst/>
        </p:spPr>
      </p:pic>
      <p:pic>
        <p:nvPicPr>
          <p:cNvPr id="16" name="Picture 15" descr="DSC_5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" y="1211288"/>
            <a:ext cx="3642549" cy="2438400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11288"/>
            <a:ext cx="3733800" cy="2479727"/>
          </a:xfrm>
          <a:prstGeom prst="rect">
            <a:avLst/>
          </a:prstGeom>
          <a:solidFill>
            <a:srgbClr val="1A118B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01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Naval Air Station Pensacola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950913"/>
            <a:ext cx="9144000" cy="5449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y)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Questions?</a:t>
            </a:r>
            <a:endParaRPr lang="en-US" sz="6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1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Sensitive Areas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3736" y="1143000"/>
            <a:ext cx="4343400" cy="5257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Installation Restoration (IR):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Total NASP IR sites is 46.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	30 of the 46 IR sites have been closed.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	12 of the remaining 16 IR sites have Records of Decisions (ROD’s) with Land Use Controls and long-term groundwater monitoring.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	4 of the remaining 16 IR sites do not have ROD’s and are in the Remedial Investigation/Feasibility Study (RI/FS) or draft ROD phase.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000066"/>
              </a:solidFill>
              <a:latin typeface="Arial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Land Use Controls (LUCs):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600" b="1" i="1" dirty="0">
                <a:solidFill>
                  <a:srgbClr val="000066"/>
                </a:solidFill>
                <a:latin typeface="Arial" charset="0"/>
                <a:cs typeface="Times New Roman" pitchFamily="18" charset="0"/>
              </a:rPr>
              <a:t> 	</a:t>
            </a: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LUCs have been implemented at eleven IR sites, which restrict land use due to contamination.  See NASP IR site map for locations of IR sites with LUCs.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	LUCs include groundwater extraction restrictions of surficial zone aquifer within 300’ of site boundaries.</a:t>
            </a:r>
          </a:p>
          <a:p>
            <a:pPr marL="0" lvl="2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227013" algn="l"/>
              </a:tabLst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	No intrusive activities such as soil excavations, and prohibition of residential or child care use at these sites without approval of FDEP, EPA &amp; NASP IR manager.</a:t>
            </a:r>
          </a:p>
          <a:p>
            <a:pPr marL="228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000066"/>
              </a:buClr>
              <a:buFontTx/>
              <a:buChar char="•"/>
            </a:pPr>
            <a:endParaRPr lang="en-US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228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srgbClr val="000066"/>
              </a:buClr>
              <a:buFontTx/>
              <a:buChar char="•"/>
            </a:pPr>
            <a:endParaRPr lang="en-US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marL="228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prstClr val="black"/>
              </a:buClr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 </a:t>
            </a:r>
          </a:p>
          <a:p>
            <a:pPr marL="228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Clr>
                <a:prstClr val="black"/>
              </a:buClr>
            </a:pPr>
            <a:r>
              <a:rPr lang="en-US" sz="1400" b="1" i="1" dirty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336" y="1219200"/>
            <a:ext cx="4248150" cy="34354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34140" y="48006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 Site Map</a:t>
            </a:r>
          </a:p>
        </p:txBody>
      </p:sp>
    </p:spTree>
    <p:extLst>
      <p:ext uri="{BB962C8B-B14F-4D97-AF65-F5344CB8AC3E}">
        <p14:creationId xmlns:p14="http://schemas.microsoft.com/office/powerpoint/2010/main" val="42208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Construction Projects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0" y="1143000"/>
            <a:ext cx="9144000" cy="5334000"/>
          </a:xfrm>
          <a:prstGeom prst="rect">
            <a:avLst/>
          </a:prstGeom>
          <a:noFill/>
          <a:ln w="9525">
            <a:solidFill>
              <a:srgbClr val="F2E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P724 Corry “A” School BEQ - $20M  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Advanced Metering Infrastructure - $7M ARRA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Museum Chiller and Air Handling Unit 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Replacement - $7M Utilities Energy Savings Contract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Satellite Pharmacy - $1.2M BUMED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Replace Boilers at Various Bldgs at NAS Pensacola- $1.6M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Automate Water Treatment Plant Pumps, </a:t>
            </a: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Corry Station - $785K 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Replace HVAC System, B3781 - $1.2M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 Forrest Sherman Field, Phase 1 - $2.1M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Repairs to B1982 Chapel - $2.9M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Repairs to BEQs 3702/3705 Corry  - $9.4M</a:t>
            </a:r>
          </a:p>
          <a:p>
            <a:pPr marL="228600" indent="-22860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P796 ARRA Replace Street and Parking Lot </a:t>
            </a: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Lights with LED - $1.9M</a:t>
            </a:r>
          </a:p>
          <a:p>
            <a:pPr marL="285750" indent="-285750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Energy Modernization at Buildings 3465, 3221, 3460 </a:t>
            </a: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r>
              <a:rPr lang="en-US" sz="1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and 3828 - $2.8M</a:t>
            </a: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endParaRPr lang="en-US" sz="17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25000"/>
              </a:spcBef>
              <a:spcAft>
                <a:spcPct val="25000"/>
              </a:spcAft>
              <a:buClr>
                <a:srgbClr val="002060"/>
              </a:buClr>
              <a:defRPr/>
            </a:pPr>
            <a:endParaRPr lang="en-US" sz="19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143000"/>
            <a:ext cx="3197225" cy="239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7084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01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Brief Overview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921" y="1524000"/>
            <a:ext cx="91440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y)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</a:rPr>
              <a:t>Base Info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</a:rPr>
              <a:t>Housing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</a:rPr>
              <a:t>Environmental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</a:rPr>
              <a:t>Energy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</a:rPr>
              <a:t>Public Works Project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</a:rPr>
              <a:t>Current/Future Operations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50914"/>
            <a:ext cx="9144000" cy="2554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y)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efficiently Deliver the very best</a:t>
            </a:r>
          </a:p>
          <a:p>
            <a:r>
              <a:rPr lang="en-US" b="1" i="1" cap="smal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Readiness From The Shore</a:t>
            </a:r>
            <a:endParaRPr lang="en-US" b="1" i="1" cap="small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Documents and Settings\patrick.j.nichols\Desktop\Mus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05200"/>
            <a:ext cx="4343400" cy="215741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D:\Documents and Settings\patrick.j.nichols\Desktop\Squadrons\DSC_3831phshop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519488"/>
            <a:ext cx="3429000" cy="21336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C:\Users\patrick.j.nichols\Desktop\2016-02-11_13-36-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16371"/>
          <a:stretch/>
        </p:blipFill>
        <p:spPr bwMode="auto">
          <a:xfrm>
            <a:off x="609600" y="1110807"/>
            <a:ext cx="7800604" cy="520615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Naval Air Station Pensacola AOR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6404" y="1174211"/>
            <a:ext cx="2133600" cy="1970088"/>
            <a:chOff x="308768" y="1159130"/>
            <a:chExt cx="2133600" cy="1970088"/>
          </a:xfrm>
        </p:grpSpPr>
        <p:sp>
          <p:nvSpPr>
            <p:cNvPr id="44" name="AutoShape 38"/>
            <p:cNvSpPr>
              <a:spLocks noChangeArrowheads="1"/>
            </p:cNvSpPr>
            <p:nvPr/>
          </p:nvSpPr>
          <p:spPr bwMode="auto">
            <a:xfrm>
              <a:off x="308768" y="1159130"/>
              <a:ext cx="2133600" cy="1905000"/>
            </a:xfrm>
            <a:prstGeom prst="triangle">
              <a:avLst>
                <a:gd name="adj" fmla="val 50000"/>
              </a:avLst>
            </a:prstGeom>
            <a:solidFill>
              <a:srgbClr val="3F28E6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42"/>
            <p:cNvSpPr txBox="1">
              <a:spLocks noChangeArrowheads="1"/>
            </p:cNvSpPr>
            <p:nvPr/>
          </p:nvSpPr>
          <p:spPr bwMode="auto">
            <a:xfrm>
              <a:off x="384968" y="2854580"/>
              <a:ext cx="20097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Naval Air Station Pensacola</a:t>
              </a:r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 rot="18066612">
              <a:off x="360362" y="2021936"/>
              <a:ext cx="10858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Corry Station</a:t>
              </a:r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 rot="3646368">
              <a:off x="1375568" y="2073530"/>
              <a:ext cx="10366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Saufley Field</a:t>
              </a:r>
            </a:p>
          </p:txBody>
        </p:sp>
        <p:sp>
          <p:nvSpPr>
            <p:cNvPr id="48" name="AutoShape 39"/>
            <p:cNvSpPr>
              <a:spLocks noChangeArrowheads="1"/>
            </p:cNvSpPr>
            <p:nvPr/>
          </p:nvSpPr>
          <p:spPr bwMode="auto">
            <a:xfrm>
              <a:off x="551656" y="1495680"/>
              <a:ext cx="1627187" cy="1422400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grpSp>
          <p:nvGrpSpPr>
            <p:cNvPr id="49" name="Group 46"/>
            <p:cNvGrpSpPr>
              <a:grpSpLocks noChangeAspect="1"/>
            </p:cNvGrpSpPr>
            <p:nvPr/>
          </p:nvGrpSpPr>
          <p:grpSpPr bwMode="auto">
            <a:xfrm>
              <a:off x="932655" y="2002059"/>
              <a:ext cx="914400" cy="914400"/>
              <a:chOff x="1008" y="1296"/>
              <a:chExt cx="2544" cy="2448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/>
            </p:nvSpPr>
            <p:spPr bwMode="auto">
              <a:xfrm>
                <a:off x="1166" y="1445"/>
                <a:ext cx="2264" cy="2143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pic>
            <p:nvPicPr>
              <p:cNvPr id="51" name="Picture 48" descr="Trans Duck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08" y="1296"/>
                <a:ext cx="2544" cy="2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5" name="Freeform 54"/>
          <p:cNvSpPr/>
          <p:nvPr/>
        </p:nvSpPr>
        <p:spPr>
          <a:xfrm>
            <a:off x="4173141" y="4722019"/>
            <a:ext cx="2209817" cy="1238250"/>
          </a:xfrm>
          <a:custGeom>
            <a:avLst/>
            <a:gdLst>
              <a:gd name="connsiteX0" fmla="*/ 17 w 2209817"/>
              <a:gd name="connsiteY0" fmla="*/ 990600 h 1238250"/>
              <a:gd name="connsiteX1" fmla="*/ 11923 w 2209817"/>
              <a:gd name="connsiteY1" fmla="*/ 992981 h 1238250"/>
              <a:gd name="connsiteX2" fmla="*/ 21448 w 2209817"/>
              <a:gd name="connsiteY2" fmla="*/ 954881 h 1238250"/>
              <a:gd name="connsiteX3" fmla="*/ 30973 w 2209817"/>
              <a:gd name="connsiteY3" fmla="*/ 940594 h 1238250"/>
              <a:gd name="connsiteX4" fmla="*/ 40498 w 2209817"/>
              <a:gd name="connsiteY4" fmla="*/ 935831 h 1238250"/>
              <a:gd name="connsiteX5" fmla="*/ 45260 w 2209817"/>
              <a:gd name="connsiteY5" fmla="*/ 928687 h 1238250"/>
              <a:gd name="connsiteX6" fmla="*/ 52404 w 2209817"/>
              <a:gd name="connsiteY6" fmla="*/ 926306 h 1238250"/>
              <a:gd name="connsiteX7" fmla="*/ 59548 w 2209817"/>
              <a:gd name="connsiteY7" fmla="*/ 921544 h 1238250"/>
              <a:gd name="connsiteX8" fmla="*/ 66692 w 2209817"/>
              <a:gd name="connsiteY8" fmla="*/ 914400 h 1238250"/>
              <a:gd name="connsiteX9" fmla="*/ 80979 w 2209817"/>
              <a:gd name="connsiteY9" fmla="*/ 904875 h 1238250"/>
              <a:gd name="connsiteX10" fmla="*/ 88123 w 2209817"/>
              <a:gd name="connsiteY10" fmla="*/ 900112 h 1238250"/>
              <a:gd name="connsiteX11" fmla="*/ 92885 w 2209817"/>
              <a:gd name="connsiteY11" fmla="*/ 892969 h 1238250"/>
              <a:gd name="connsiteX12" fmla="*/ 107173 w 2209817"/>
              <a:gd name="connsiteY12" fmla="*/ 883444 h 1238250"/>
              <a:gd name="connsiteX13" fmla="*/ 116698 w 2209817"/>
              <a:gd name="connsiteY13" fmla="*/ 869156 h 1238250"/>
              <a:gd name="connsiteX14" fmla="*/ 121460 w 2209817"/>
              <a:gd name="connsiteY14" fmla="*/ 852487 h 1238250"/>
              <a:gd name="connsiteX15" fmla="*/ 119079 w 2209817"/>
              <a:gd name="connsiteY15" fmla="*/ 814387 h 1238250"/>
              <a:gd name="connsiteX16" fmla="*/ 114317 w 2209817"/>
              <a:gd name="connsiteY16" fmla="*/ 771525 h 1238250"/>
              <a:gd name="connsiteX17" fmla="*/ 111935 w 2209817"/>
              <a:gd name="connsiteY17" fmla="*/ 764381 h 1238250"/>
              <a:gd name="connsiteX18" fmla="*/ 107173 w 2209817"/>
              <a:gd name="connsiteY18" fmla="*/ 745331 h 1238250"/>
              <a:gd name="connsiteX19" fmla="*/ 104792 w 2209817"/>
              <a:gd name="connsiteY19" fmla="*/ 738187 h 1238250"/>
              <a:gd name="connsiteX20" fmla="*/ 100029 w 2209817"/>
              <a:gd name="connsiteY20" fmla="*/ 719137 h 1238250"/>
              <a:gd name="connsiteX21" fmla="*/ 97648 w 2209817"/>
              <a:gd name="connsiteY21" fmla="*/ 695325 h 1238250"/>
              <a:gd name="connsiteX22" fmla="*/ 95267 w 2209817"/>
              <a:gd name="connsiteY22" fmla="*/ 688181 h 1238250"/>
              <a:gd name="connsiteX23" fmla="*/ 97648 w 2209817"/>
              <a:gd name="connsiteY23" fmla="*/ 652462 h 1238250"/>
              <a:gd name="connsiteX24" fmla="*/ 104792 w 2209817"/>
              <a:gd name="connsiteY24" fmla="*/ 635794 h 1238250"/>
              <a:gd name="connsiteX25" fmla="*/ 111935 w 2209817"/>
              <a:gd name="connsiteY25" fmla="*/ 628650 h 1238250"/>
              <a:gd name="connsiteX26" fmla="*/ 126223 w 2209817"/>
              <a:gd name="connsiteY26" fmla="*/ 623887 h 1238250"/>
              <a:gd name="connsiteX27" fmla="*/ 152417 w 2209817"/>
              <a:gd name="connsiteY27" fmla="*/ 619125 h 1238250"/>
              <a:gd name="connsiteX28" fmla="*/ 169085 w 2209817"/>
              <a:gd name="connsiteY28" fmla="*/ 616744 h 1238250"/>
              <a:gd name="connsiteX29" fmla="*/ 176229 w 2209817"/>
              <a:gd name="connsiteY29" fmla="*/ 614362 h 1238250"/>
              <a:gd name="connsiteX30" fmla="*/ 178610 w 2209817"/>
              <a:gd name="connsiteY30" fmla="*/ 607219 h 1238250"/>
              <a:gd name="connsiteX31" fmla="*/ 183373 w 2209817"/>
              <a:gd name="connsiteY31" fmla="*/ 600075 h 1238250"/>
              <a:gd name="connsiteX32" fmla="*/ 176229 w 2209817"/>
              <a:gd name="connsiteY32" fmla="*/ 545306 h 1238250"/>
              <a:gd name="connsiteX33" fmla="*/ 169085 w 2209817"/>
              <a:gd name="connsiteY33" fmla="*/ 535781 h 1238250"/>
              <a:gd name="connsiteX34" fmla="*/ 159560 w 2209817"/>
              <a:gd name="connsiteY34" fmla="*/ 521494 h 1238250"/>
              <a:gd name="connsiteX35" fmla="*/ 161942 w 2209817"/>
              <a:gd name="connsiteY35" fmla="*/ 504825 h 1238250"/>
              <a:gd name="connsiteX36" fmla="*/ 169085 w 2209817"/>
              <a:gd name="connsiteY36" fmla="*/ 502444 h 1238250"/>
              <a:gd name="connsiteX37" fmla="*/ 250048 w 2209817"/>
              <a:gd name="connsiteY37" fmla="*/ 500062 h 1238250"/>
              <a:gd name="connsiteX38" fmla="*/ 252429 w 2209817"/>
              <a:gd name="connsiteY38" fmla="*/ 492919 h 1238250"/>
              <a:gd name="connsiteX39" fmla="*/ 247667 w 2209817"/>
              <a:gd name="connsiteY39" fmla="*/ 435769 h 1238250"/>
              <a:gd name="connsiteX40" fmla="*/ 245285 w 2209817"/>
              <a:gd name="connsiteY40" fmla="*/ 428625 h 1238250"/>
              <a:gd name="connsiteX41" fmla="*/ 235760 w 2209817"/>
              <a:gd name="connsiteY41" fmla="*/ 414337 h 1238250"/>
              <a:gd name="connsiteX42" fmla="*/ 235760 w 2209817"/>
              <a:gd name="connsiteY42" fmla="*/ 392906 h 1238250"/>
              <a:gd name="connsiteX43" fmla="*/ 292910 w 2209817"/>
              <a:gd name="connsiteY43" fmla="*/ 395287 h 1238250"/>
              <a:gd name="connsiteX44" fmla="*/ 307198 w 2209817"/>
              <a:gd name="connsiteY44" fmla="*/ 397669 h 1238250"/>
              <a:gd name="connsiteX45" fmla="*/ 326248 w 2209817"/>
              <a:gd name="connsiteY45" fmla="*/ 400050 h 1238250"/>
              <a:gd name="connsiteX46" fmla="*/ 376254 w 2209817"/>
              <a:gd name="connsiteY46" fmla="*/ 404812 h 1238250"/>
              <a:gd name="connsiteX47" fmla="*/ 426260 w 2209817"/>
              <a:gd name="connsiteY47" fmla="*/ 402431 h 1238250"/>
              <a:gd name="connsiteX48" fmla="*/ 431023 w 2209817"/>
              <a:gd name="connsiteY48" fmla="*/ 357187 h 1238250"/>
              <a:gd name="connsiteX49" fmla="*/ 435785 w 2209817"/>
              <a:gd name="connsiteY49" fmla="*/ 323850 h 1238250"/>
              <a:gd name="connsiteX50" fmla="*/ 433404 w 2209817"/>
              <a:gd name="connsiteY50" fmla="*/ 288131 h 1238250"/>
              <a:gd name="connsiteX51" fmla="*/ 433404 w 2209817"/>
              <a:gd name="connsiteY51" fmla="*/ 261937 h 1238250"/>
              <a:gd name="connsiteX52" fmla="*/ 447692 w 2209817"/>
              <a:gd name="connsiteY52" fmla="*/ 250031 h 1238250"/>
              <a:gd name="connsiteX53" fmla="*/ 476267 w 2209817"/>
              <a:gd name="connsiteY53" fmla="*/ 235744 h 1238250"/>
              <a:gd name="connsiteX54" fmla="*/ 497698 w 2209817"/>
              <a:gd name="connsiteY54" fmla="*/ 228600 h 1238250"/>
              <a:gd name="connsiteX55" fmla="*/ 507223 w 2209817"/>
              <a:gd name="connsiteY55" fmla="*/ 226219 h 1238250"/>
              <a:gd name="connsiteX56" fmla="*/ 521510 w 2209817"/>
              <a:gd name="connsiteY56" fmla="*/ 221456 h 1238250"/>
              <a:gd name="connsiteX57" fmla="*/ 528654 w 2209817"/>
              <a:gd name="connsiteY57" fmla="*/ 219075 h 1238250"/>
              <a:gd name="connsiteX58" fmla="*/ 535798 w 2209817"/>
              <a:gd name="connsiteY58" fmla="*/ 216694 h 1238250"/>
              <a:gd name="connsiteX59" fmla="*/ 602473 w 2209817"/>
              <a:gd name="connsiteY59" fmla="*/ 214312 h 1238250"/>
              <a:gd name="connsiteX60" fmla="*/ 609617 w 2209817"/>
              <a:gd name="connsiteY60" fmla="*/ 211931 h 1238250"/>
              <a:gd name="connsiteX61" fmla="*/ 638192 w 2209817"/>
              <a:gd name="connsiteY61" fmla="*/ 207169 h 1238250"/>
              <a:gd name="connsiteX62" fmla="*/ 645335 w 2209817"/>
              <a:gd name="connsiteY62" fmla="*/ 204787 h 1238250"/>
              <a:gd name="connsiteX63" fmla="*/ 654860 w 2209817"/>
              <a:gd name="connsiteY63" fmla="*/ 202406 h 1238250"/>
              <a:gd name="connsiteX64" fmla="*/ 662004 w 2209817"/>
              <a:gd name="connsiteY64" fmla="*/ 197644 h 1238250"/>
              <a:gd name="connsiteX65" fmla="*/ 671529 w 2209817"/>
              <a:gd name="connsiteY65" fmla="*/ 195262 h 1238250"/>
              <a:gd name="connsiteX66" fmla="*/ 685817 w 2209817"/>
              <a:gd name="connsiteY66" fmla="*/ 190500 h 1238250"/>
              <a:gd name="connsiteX67" fmla="*/ 700104 w 2209817"/>
              <a:gd name="connsiteY67" fmla="*/ 185737 h 1238250"/>
              <a:gd name="connsiteX68" fmla="*/ 707248 w 2209817"/>
              <a:gd name="connsiteY68" fmla="*/ 183356 h 1238250"/>
              <a:gd name="connsiteX69" fmla="*/ 745348 w 2209817"/>
              <a:gd name="connsiteY69" fmla="*/ 173831 h 1238250"/>
              <a:gd name="connsiteX70" fmla="*/ 759635 w 2209817"/>
              <a:gd name="connsiteY70" fmla="*/ 169069 h 1238250"/>
              <a:gd name="connsiteX71" fmla="*/ 776304 w 2209817"/>
              <a:gd name="connsiteY71" fmla="*/ 159544 h 1238250"/>
              <a:gd name="connsiteX72" fmla="*/ 783448 w 2209817"/>
              <a:gd name="connsiteY72" fmla="*/ 157162 h 1238250"/>
              <a:gd name="connsiteX73" fmla="*/ 797735 w 2209817"/>
              <a:gd name="connsiteY73" fmla="*/ 147637 h 1238250"/>
              <a:gd name="connsiteX74" fmla="*/ 804879 w 2209817"/>
              <a:gd name="connsiteY74" fmla="*/ 145256 h 1238250"/>
              <a:gd name="connsiteX75" fmla="*/ 819167 w 2209817"/>
              <a:gd name="connsiteY75" fmla="*/ 133350 h 1238250"/>
              <a:gd name="connsiteX76" fmla="*/ 826310 w 2209817"/>
              <a:gd name="connsiteY76" fmla="*/ 128587 h 1238250"/>
              <a:gd name="connsiteX77" fmla="*/ 831073 w 2209817"/>
              <a:gd name="connsiteY77" fmla="*/ 121444 h 1238250"/>
              <a:gd name="connsiteX78" fmla="*/ 838217 w 2209817"/>
              <a:gd name="connsiteY78" fmla="*/ 107156 h 1238250"/>
              <a:gd name="connsiteX79" fmla="*/ 840598 w 2209817"/>
              <a:gd name="connsiteY79" fmla="*/ 100012 h 1238250"/>
              <a:gd name="connsiteX80" fmla="*/ 881079 w 2209817"/>
              <a:gd name="connsiteY80" fmla="*/ 92869 h 1238250"/>
              <a:gd name="connsiteX81" fmla="*/ 890604 w 2209817"/>
              <a:gd name="connsiteY81" fmla="*/ 95250 h 1238250"/>
              <a:gd name="connsiteX82" fmla="*/ 897748 w 2209817"/>
              <a:gd name="connsiteY82" fmla="*/ 97631 h 1238250"/>
              <a:gd name="connsiteX83" fmla="*/ 916798 w 2209817"/>
              <a:gd name="connsiteY83" fmla="*/ 100012 h 1238250"/>
              <a:gd name="connsiteX84" fmla="*/ 950135 w 2209817"/>
              <a:gd name="connsiteY84" fmla="*/ 97631 h 1238250"/>
              <a:gd name="connsiteX85" fmla="*/ 962042 w 2209817"/>
              <a:gd name="connsiteY85" fmla="*/ 95250 h 1238250"/>
              <a:gd name="connsiteX86" fmla="*/ 990617 w 2209817"/>
              <a:gd name="connsiteY86" fmla="*/ 92869 h 1238250"/>
              <a:gd name="connsiteX87" fmla="*/ 1014429 w 2209817"/>
              <a:gd name="connsiteY87" fmla="*/ 85725 h 1238250"/>
              <a:gd name="connsiteX88" fmla="*/ 1021573 w 2209817"/>
              <a:gd name="connsiteY88" fmla="*/ 83344 h 1238250"/>
              <a:gd name="connsiteX89" fmla="*/ 1043004 w 2209817"/>
              <a:gd name="connsiteY89" fmla="*/ 64294 h 1238250"/>
              <a:gd name="connsiteX90" fmla="*/ 1050148 w 2209817"/>
              <a:gd name="connsiteY90" fmla="*/ 57150 h 1238250"/>
              <a:gd name="connsiteX91" fmla="*/ 1054910 w 2209817"/>
              <a:gd name="connsiteY91" fmla="*/ 50006 h 1238250"/>
              <a:gd name="connsiteX92" fmla="*/ 1069198 w 2209817"/>
              <a:gd name="connsiteY92" fmla="*/ 45244 h 1238250"/>
              <a:gd name="connsiteX93" fmla="*/ 1076342 w 2209817"/>
              <a:gd name="connsiteY93" fmla="*/ 42862 h 1238250"/>
              <a:gd name="connsiteX94" fmla="*/ 1085867 w 2209817"/>
              <a:gd name="connsiteY94" fmla="*/ 38100 h 1238250"/>
              <a:gd name="connsiteX95" fmla="*/ 1102535 w 2209817"/>
              <a:gd name="connsiteY95" fmla="*/ 35719 h 1238250"/>
              <a:gd name="connsiteX96" fmla="*/ 1114442 w 2209817"/>
              <a:gd name="connsiteY96" fmla="*/ 33337 h 1238250"/>
              <a:gd name="connsiteX97" fmla="*/ 1128729 w 2209817"/>
              <a:gd name="connsiteY97" fmla="*/ 28575 h 1238250"/>
              <a:gd name="connsiteX98" fmla="*/ 1135873 w 2209817"/>
              <a:gd name="connsiteY98" fmla="*/ 26194 h 1238250"/>
              <a:gd name="connsiteX99" fmla="*/ 1150160 w 2209817"/>
              <a:gd name="connsiteY99" fmla="*/ 21431 h 1238250"/>
              <a:gd name="connsiteX100" fmla="*/ 1157304 w 2209817"/>
              <a:gd name="connsiteY100" fmla="*/ 19050 h 1238250"/>
              <a:gd name="connsiteX101" fmla="*/ 1178735 w 2209817"/>
              <a:gd name="connsiteY101" fmla="*/ 4762 h 1238250"/>
              <a:gd name="connsiteX102" fmla="*/ 1195404 w 2209817"/>
              <a:gd name="connsiteY102" fmla="*/ 0 h 1238250"/>
              <a:gd name="connsiteX103" fmla="*/ 1262079 w 2209817"/>
              <a:gd name="connsiteY103" fmla="*/ 2381 h 1238250"/>
              <a:gd name="connsiteX104" fmla="*/ 1276367 w 2209817"/>
              <a:gd name="connsiteY104" fmla="*/ 11906 h 1238250"/>
              <a:gd name="connsiteX105" fmla="*/ 1297798 w 2209817"/>
              <a:gd name="connsiteY105" fmla="*/ 30956 h 1238250"/>
              <a:gd name="connsiteX106" fmla="*/ 1302560 w 2209817"/>
              <a:gd name="connsiteY106" fmla="*/ 38100 h 1238250"/>
              <a:gd name="connsiteX107" fmla="*/ 1300179 w 2209817"/>
              <a:gd name="connsiteY107" fmla="*/ 71437 h 1238250"/>
              <a:gd name="connsiteX108" fmla="*/ 1297798 w 2209817"/>
              <a:gd name="connsiteY108" fmla="*/ 80962 h 1238250"/>
              <a:gd name="connsiteX109" fmla="*/ 1288273 w 2209817"/>
              <a:gd name="connsiteY109" fmla="*/ 95250 h 1238250"/>
              <a:gd name="connsiteX110" fmla="*/ 1273985 w 2209817"/>
              <a:gd name="connsiteY110" fmla="*/ 104775 h 1238250"/>
              <a:gd name="connsiteX111" fmla="*/ 1266842 w 2209817"/>
              <a:gd name="connsiteY111" fmla="*/ 114300 h 1238250"/>
              <a:gd name="connsiteX112" fmla="*/ 1259698 w 2209817"/>
              <a:gd name="connsiteY112" fmla="*/ 121444 h 1238250"/>
              <a:gd name="connsiteX113" fmla="*/ 1245410 w 2209817"/>
              <a:gd name="connsiteY113" fmla="*/ 145256 h 1238250"/>
              <a:gd name="connsiteX114" fmla="*/ 1247792 w 2209817"/>
              <a:gd name="connsiteY114" fmla="*/ 157162 h 1238250"/>
              <a:gd name="connsiteX115" fmla="*/ 1254935 w 2209817"/>
              <a:gd name="connsiteY115" fmla="*/ 159544 h 1238250"/>
              <a:gd name="connsiteX116" fmla="*/ 1283510 w 2209817"/>
              <a:gd name="connsiteY116" fmla="*/ 157162 h 1238250"/>
              <a:gd name="connsiteX117" fmla="*/ 1295417 w 2209817"/>
              <a:gd name="connsiteY117" fmla="*/ 154781 h 1238250"/>
              <a:gd name="connsiteX118" fmla="*/ 1309704 w 2209817"/>
              <a:gd name="connsiteY118" fmla="*/ 150019 h 1238250"/>
              <a:gd name="connsiteX119" fmla="*/ 1316848 w 2209817"/>
              <a:gd name="connsiteY119" fmla="*/ 145256 h 1238250"/>
              <a:gd name="connsiteX120" fmla="*/ 1331135 w 2209817"/>
              <a:gd name="connsiteY120" fmla="*/ 140494 h 1238250"/>
              <a:gd name="connsiteX121" fmla="*/ 1338279 w 2209817"/>
              <a:gd name="connsiteY121" fmla="*/ 138112 h 1238250"/>
              <a:gd name="connsiteX122" fmla="*/ 1345423 w 2209817"/>
              <a:gd name="connsiteY122" fmla="*/ 135731 h 1238250"/>
              <a:gd name="connsiteX123" fmla="*/ 1352567 w 2209817"/>
              <a:gd name="connsiteY123" fmla="*/ 133350 h 1238250"/>
              <a:gd name="connsiteX124" fmla="*/ 1359710 w 2209817"/>
              <a:gd name="connsiteY124" fmla="*/ 128587 h 1238250"/>
              <a:gd name="connsiteX125" fmla="*/ 1390667 w 2209817"/>
              <a:gd name="connsiteY125" fmla="*/ 121444 h 1238250"/>
              <a:gd name="connsiteX126" fmla="*/ 1424004 w 2209817"/>
              <a:gd name="connsiteY126" fmla="*/ 111919 h 1238250"/>
              <a:gd name="connsiteX127" fmla="*/ 1443054 w 2209817"/>
              <a:gd name="connsiteY127" fmla="*/ 107156 h 1238250"/>
              <a:gd name="connsiteX128" fmla="*/ 1457342 w 2209817"/>
              <a:gd name="connsiteY128" fmla="*/ 102394 h 1238250"/>
              <a:gd name="connsiteX129" fmla="*/ 1464485 w 2209817"/>
              <a:gd name="connsiteY129" fmla="*/ 95250 h 1238250"/>
              <a:gd name="connsiteX130" fmla="*/ 1474010 w 2209817"/>
              <a:gd name="connsiteY130" fmla="*/ 92869 h 1238250"/>
              <a:gd name="connsiteX131" fmla="*/ 1481154 w 2209817"/>
              <a:gd name="connsiteY131" fmla="*/ 90487 h 1238250"/>
              <a:gd name="connsiteX132" fmla="*/ 1495442 w 2209817"/>
              <a:gd name="connsiteY132" fmla="*/ 83344 h 1238250"/>
              <a:gd name="connsiteX133" fmla="*/ 1512110 w 2209817"/>
              <a:gd name="connsiteY133" fmla="*/ 85725 h 1238250"/>
              <a:gd name="connsiteX134" fmla="*/ 1521635 w 2209817"/>
              <a:gd name="connsiteY134" fmla="*/ 100012 h 1238250"/>
              <a:gd name="connsiteX135" fmla="*/ 1540685 w 2209817"/>
              <a:gd name="connsiteY135" fmla="*/ 128587 h 1238250"/>
              <a:gd name="connsiteX136" fmla="*/ 1543067 w 2209817"/>
              <a:gd name="connsiteY136" fmla="*/ 135731 h 1238250"/>
              <a:gd name="connsiteX137" fmla="*/ 1554973 w 2209817"/>
              <a:gd name="connsiteY137" fmla="*/ 150019 h 1238250"/>
              <a:gd name="connsiteX138" fmla="*/ 1585929 w 2209817"/>
              <a:gd name="connsiteY138" fmla="*/ 152400 h 1238250"/>
              <a:gd name="connsiteX139" fmla="*/ 1616885 w 2209817"/>
              <a:gd name="connsiteY139" fmla="*/ 150019 h 1238250"/>
              <a:gd name="connsiteX140" fmla="*/ 1626410 w 2209817"/>
              <a:gd name="connsiteY140" fmla="*/ 147637 h 1238250"/>
              <a:gd name="connsiteX141" fmla="*/ 1640698 w 2209817"/>
              <a:gd name="connsiteY141" fmla="*/ 138112 h 1238250"/>
              <a:gd name="connsiteX142" fmla="*/ 1647842 w 2209817"/>
              <a:gd name="connsiteY142" fmla="*/ 133350 h 1238250"/>
              <a:gd name="connsiteX143" fmla="*/ 1654985 w 2209817"/>
              <a:gd name="connsiteY143" fmla="*/ 130969 h 1238250"/>
              <a:gd name="connsiteX144" fmla="*/ 1662129 w 2209817"/>
              <a:gd name="connsiteY144" fmla="*/ 126206 h 1238250"/>
              <a:gd name="connsiteX145" fmla="*/ 1678798 w 2209817"/>
              <a:gd name="connsiteY145" fmla="*/ 104775 h 1238250"/>
              <a:gd name="connsiteX146" fmla="*/ 1683560 w 2209817"/>
              <a:gd name="connsiteY146" fmla="*/ 97631 h 1238250"/>
              <a:gd name="connsiteX147" fmla="*/ 1690704 w 2209817"/>
              <a:gd name="connsiteY147" fmla="*/ 83344 h 1238250"/>
              <a:gd name="connsiteX148" fmla="*/ 1693085 w 2209817"/>
              <a:gd name="connsiteY148" fmla="*/ 76200 h 1238250"/>
              <a:gd name="connsiteX149" fmla="*/ 1700229 w 2209817"/>
              <a:gd name="connsiteY149" fmla="*/ 73819 h 1238250"/>
              <a:gd name="connsiteX150" fmla="*/ 1712135 w 2209817"/>
              <a:gd name="connsiteY150" fmla="*/ 71437 h 1238250"/>
              <a:gd name="connsiteX151" fmla="*/ 1766904 w 2209817"/>
              <a:gd name="connsiteY151" fmla="*/ 66675 h 1238250"/>
              <a:gd name="connsiteX152" fmla="*/ 1778810 w 2209817"/>
              <a:gd name="connsiteY152" fmla="*/ 64294 h 1238250"/>
              <a:gd name="connsiteX153" fmla="*/ 1785954 w 2209817"/>
              <a:gd name="connsiteY153" fmla="*/ 61912 h 1238250"/>
              <a:gd name="connsiteX154" fmla="*/ 1826435 w 2209817"/>
              <a:gd name="connsiteY154" fmla="*/ 64294 h 1238250"/>
              <a:gd name="connsiteX155" fmla="*/ 1838342 w 2209817"/>
              <a:gd name="connsiteY155" fmla="*/ 66675 h 1238250"/>
              <a:gd name="connsiteX156" fmla="*/ 1850248 w 2209817"/>
              <a:gd name="connsiteY156" fmla="*/ 78581 h 1238250"/>
              <a:gd name="connsiteX157" fmla="*/ 1857392 w 2209817"/>
              <a:gd name="connsiteY157" fmla="*/ 83344 h 1238250"/>
              <a:gd name="connsiteX158" fmla="*/ 1862154 w 2209817"/>
              <a:gd name="connsiteY158" fmla="*/ 90487 h 1238250"/>
              <a:gd name="connsiteX159" fmla="*/ 1869298 w 2209817"/>
              <a:gd name="connsiteY159" fmla="*/ 97631 h 1238250"/>
              <a:gd name="connsiteX160" fmla="*/ 1871679 w 2209817"/>
              <a:gd name="connsiteY160" fmla="*/ 104775 h 1238250"/>
              <a:gd name="connsiteX161" fmla="*/ 1888348 w 2209817"/>
              <a:gd name="connsiteY161" fmla="*/ 126206 h 1238250"/>
              <a:gd name="connsiteX162" fmla="*/ 1897873 w 2209817"/>
              <a:gd name="connsiteY162" fmla="*/ 130969 h 1238250"/>
              <a:gd name="connsiteX163" fmla="*/ 1912160 w 2209817"/>
              <a:gd name="connsiteY163" fmla="*/ 138112 h 1238250"/>
              <a:gd name="connsiteX164" fmla="*/ 1919304 w 2209817"/>
              <a:gd name="connsiteY164" fmla="*/ 135731 h 1238250"/>
              <a:gd name="connsiteX165" fmla="*/ 1924067 w 2209817"/>
              <a:gd name="connsiteY165" fmla="*/ 109537 h 1238250"/>
              <a:gd name="connsiteX166" fmla="*/ 1902635 w 2209817"/>
              <a:gd name="connsiteY166" fmla="*/ 97631 h 1238250"/>
              <a:gd name="connsiteX167" fmla="*/ 1895492 w 2209817"/>
              <a:gd name="connsiteY167" fmla="*/ 95250 h 1238250"/>
              <a:gd name="connsiteX168" fmla="*/ 1888348 w 2209817"/>
              <a:gd name="connsiteY168" fmla="*/ 92869 h 1238250"/>
              <a:gd name="connsiteX169" fmla="*/ 1883585 w 2209817"/>
              <a:gd name="connsiteY169" fmla="*/ 85725 h 1238250"/>
              <a:gd name="connsiteX170" fmla="*/ 1885967 w 2209817"/>
              <a:gd name="connsiteY170" fmla="*/ 78581 h 1238250"/>
              <a:gd name="connsiteX171" fmla="*/ 1919304 w 2209817"/>
              <a:gd name="connsiteY171" fmla="*/ 80962 h 1238250"/>
              <a:gd name="connsiteX172" fmla="*/ 1940735 w 2209817"/>
              <a:gd name="connsiteY172" fmla="*/ 85725 h 1238250"/>
              <a:gd name="connsiteX173" fmla="*/ 1964548 w 2209817"/>
              <a:gd name="connsiteY173" fmla="*/ 88106 h 1238250"/>
              <a:gd name="connsiteX174" fmla="*/ 2000267 w 2209817"/>
              <a:gd name="connsiteY174" fmla="*/ 88106 h 1238250"/>
              <a:gd name="connsiteX175" fmla="*/ 2014554 w 2209817"/>
              <a:gd name="connsiteY175" fmla="*/ 83344 h 1238250"/>
              <a:gd name="connsiteX176" fmla="*/ 2035985 w 2209817"/>
              <a:gd name="connsiteY176" fmla="*/ 71437 h 1238250"/>
              <a:gd name="connsiteX177" fmla="*/ 2045510 w 2209817"/>
              <a:gd name="connsiteY177" fmla="*/ 50006 h 1238250"/>
              <a:gd name="connsiteX178" fmla="*/ 2052654 w 2209817"/>
              <a:gd name="connsiteY178" fmla="*/ 35719 h 1238250"/>
              <a:gd name="connsiteX179" fmla="*/ 2066942 w 2209817"/>
              <a:gd name="connsiteY179" fmla="*/ 26194 h 1238250"/>
              <a:gd name="connsiteX180" fmla="*/ 2081229 w 2209817"/>
              <a:gd name="connsiteY180" fmla="*/ 28575 h 1238250"/>
              <a:gd name="connsiteX181" fmla="*/ 2090754 w 2209817"/>
              <a:gd name="connsiteY181" fmla="*/ 33337 h 1238250"/>
              <a:gd name="connsiteX182" fmla="*/ 2105042 w 2209817"/>
              <a:gd name="connsiteY182" fmla="*/ 45244 h 1238250"/>
              <a:gd name="connsiteX183" fmla="*/ 2109804 w 2209817"/>
              <a:gd name="connsiteY183" fmla="*/ 52387 h 1238250"/>
              <a:gd name="connsiteX184" fmla="*/ 2114567 w 2209817"/>
              <a:gd name="connsiteY184" fmla="*/ 61912 h 1238250"/>
              <a:gd name="connsiteX185" fmla="*/ 2121710 w 2209817"/>
              <a:gd name="connsiteY185" fmla="*/ 85725 h 1238250"/>
              <a:gd name="connsiteX186" fmla="*/ 2124092 w 2209817"/>
              <a:gd name="connsiteY186" fmla="*/ 116681 h 1238250"/>
              <a:gd name="connsiteX187" fmla="*/ 2126473 w 2209817"/>
              <a:gd name="connsiteY187" fmla="*/ 123825 h 1238250"/>
              <a:gd name="connsiteX188" fmla="*/ 2133617 w 2209817"/>
              <a:gd name="connsiteY188" fmla="*/ 178594 h 1238250"/>
              <a:gd name="connsiteX189" fmla="*/ 2135998 w 2209817"/>
              <a:gd name="connsiteY189" fmla="*/ 188119 h 1238250"/>
              <a:gd name="connsiteX190" fmla="*/ 2140760 w 2209817"/>
              <a:gd name="connsiteY190" fmla="*/ 223837 h 1238250"/>
              <a:gd name="connsiteX191" fmla="*/ 2143142 w 2209817"/>
              <a:gd name="connsiteY191" fmla="*/ 233362 h 1238250"/>
              <a:gd name="connsiteX192" fmla="*/ 2147904 w 2209817"/>
              <a:gd name="connsiteY192" fmla="*/ 264319 h 1238250"/>
              <a:gd name="connsiteX193" fmla="*/ 2152667 w 2209817"/>
              <a:gd name="connsiteY193" fmla="*/ 278606 h 1238250"/>
              <a:gd name="connsiteX194" fmla="*/ 2155048 w 2209817"/>
              <a:gd name="connsiteY194" fmla="*/ 285750 h 1238250"/>
              <a:gd name="connsiteX195" fmla="*/ 2162192 w 2209817"/>
              <a:gd name="connsiteY195" fmla="*/ 309562 h 1238250"/>
              <a:gd name="connsiteX196" fmla="*/ 2166954 w 2209817"/>
              <a:gd name="connsiteY196" fmla="*/ 316706 h 1238250"/>
              <a:gd name="connsiteX197" fmla="*/ 2169335 w 2209817"/>
              <a:gd name="connsiteY197" fmla="*/ 323850 h 1238250"/>
              <a:gd name="connsiteX198" fmla="*/ 2174098 w 2209817"/>
              <a:gd name="connsiteY198" fmla="*/ 333375 h 1238250"/>
              <a:gd name="connsiteX199" fmla="*/ 2176479 w 2209817"/>
              <a:gd name="connsiteY199" fmla="*/ 342900 h 1238250"/>
              <a:gd name="connsiteX200" fmla="*/ 2186004 w 2209817"/>
              <a:gd name="connsiteY200" fmla="*/ 390525 h 1238250"/>
              <a:gd name="connsiteX201" fmla="*/ 2188385 w 2209817"/>
              <a:gd name="connsiteY201" fmla="*/ 397669 h 1238250"/>
              <a:gd name="connsiteX202" fmla="*/ 2190767 w 2209817"/>
              <a:gd name="connsiteY202" fmla="*/ 407194 h 1238250"/>
              <a:gd name="connsiteX203" fmla="*/ 2193148 w 2209817"/>
              <a:gd name="connsiteY203" fmla="*/ 419100 h 1238250"/>
              <a:gd name="connsiteX204" fmla="*/ 2195529 w 2209817"/>
              <a:gd name="connsiteY204" fmla="*/ 426244 h 1238250"/>
              <a:gd name="connsiteX205" fmla="*/ 2200292 w 2209817"/>
              <a:gd name="connsiteY205" fmla="*/ 445294 h 1238250"/>
              <a:gd name="connsiteX206" fmla="*/ 2202673 w 2209817"/>
              <a:gd name="connsiteY206" fmla="*/ 466725 h 1238250"/>
              <a:gd name="connsiteX207" fmla="*/ 2207435 w 2209817"/>
              <a:gd name="connsiteY207" fmla="*/ 488156 h 1238250"/>
              <a:gd name="connsiteX208" fmla="*/ 2209817 w 2209817"/>
              <a:gd name="connsiteY208" fmla="*/ 500062 h 1238250"/>
              <a:gd name="connsiteX209" fmla="*/ 2207435 w 2209817"/>
              <a:gd name="connsiteY209" fmla="*/ 640556 h 1238250"/>
              <a:gd name="connsiteX210" fmla="*/ 2200292 w 2209817"/>
              <a:gd name="connsiteY210" fmla="*/ 664369 h 1238250"/>
              <a:gd name="connsiteX211" fmla="*/ 2195529 w 2209817"/>
              <a:gd name="connsiteY211" fmla="*/ 671512 h 1238250"/>
              <a:gd name="connsiteX212" fmla="*/ 2193148 w 2209817"/>
              <a:gd name="connsiteY212" fmla="*/ 681037 h 1238250"/>
              <a:gd name="connsiteX213" fmla="*/ 2181242 w 2209817"/>
              <a:gd name="connsiteY213" fmla="*/ 695325 h 1238250"/>
              <a:gd name="connsiteX214" fmla="*/ 2176479 w 2209817"/>
              <a:gd name="connsiteY214" fmla="*/ 702469 h 1238250"/>
              <a:gd name="connsiteX215" fmla="*/ 2162192 w 2209817"/>
              <a:gd name="connsiteY215" fmla="*/ 716756 h 1238250"/>
              <a:gd name="connsiteX216" fmla="*/ 2155048 w 2209817"/>
              <a:gd name="connsiteY216" fmla="*/ 723900 h 1238250"/>
              <a:gd name="connsiteX217" fmla="*/ 2152667 w 2209817"/>
              <a:gd name="connsiteY217" fmla="*/ 731044 h 1238250"/>
              <a:gd name="connsiteX218" fmla="*/ 2147904 w 2209817"/>
              <a:gd name="connsiteY218" fmla="*/ 738187 h 1238250"/>
              <a:gd name="connsiteX219" fmla="*/ 2145523 w 2209817"/>
              <a:gd name="connsiteY219" fmla="*/ 747712 h 1238250"/>
              <a:gd name="connsiteX220" fmla="*/ 2143142 w 2209817"/>
              <a:gd name="connsiteY220" fmla="*/ 754856 h 1238250"/>
              <a:gd name="connsiteX221" fmla="*/ 2140760 w 2209817"/>
              <a:gd name="connsiteY221" fmla="*/ 816769 h 1238250"/>
              <a:gd name="connsiteX222" fmla="*/ 2135998 w 2209817"/>
              <a:gd name="connsiteY222" fmla="*/ 833437 h 1238250"/>
              <a:gd name="connsiteX223" fmla="*/ 2128854 w 2209817"/>
              <a:gd name="connsiteY223" fmla="*/ 838200 h 1238250"/>
              <a:gd name="connsiteX224" fmla="*/ 2124092 w 2209817"/>
              <a:gd name="connsiteY224" fmla="*/ 845344 h 1238250"/>
              <a:gd name="connsiteX225" fmla="*/ 2109804 w 2209817"/>
              <a:gd name="connsiteY225" fmla="*/ 852487 h 1238250"/>
              <a:gd name="connsiteX226" fmla="*/ 2102660 w 2209817"/>
              <a:gd name="connsiteY226" fmla="*/ 857250 h 1238250"/>
              <a:gd name="connsiteX227" fmla="*/ 2076467 w 2209817"/>
              <a:gd name="connsiteY227" fmla="*/ 862012 h 1238250"/>
              <a:gd name="connsiteX228" fmla="*/ 2026460 w 2209817"/>
              <a:gd name="connsiteY228" fmla="*/ 859631 h 1238250"/>
              <a:gd name="connsiteX229" fmla="*/ 2012173 w 2209817"/>
              <a:gd name="connsiteY229" fmla="*/ 854869 h 1238250"/>
              <a:gd name="connsiteX230" fmla="*/ 1995504 w 2209817"/>
              <a:gd name="connsiteY230" fmla="*/ 852487 h 1238250"/>
              <a:gd name="connsiteX231" fmla="*/ 1988360 w 2209817"/>
              <a:gd name="connsiteY231" fmla="*/ 847725 h 1238250"/>
              <a:gd name="connsiteX232" fmla="*/ 1959785 w 2209817"/>
              <a:gd name="connsiteY232" fmla="*/ 842962 h 1238250"/>
              <a:gd name="connsiteX233" fmla="*/ 1852629 w 2209817"/>
              <a:gd name="connsiteY233" fmla="*/ 838200 h 1238250"/>
              <a:gd name="connsiteX234" fmla="*/ 1843104 w 2209817"/>
              <a:gd name="connsiteY234" fmla="*/ 833437 h 1238250"/>
              <a:gd name="connsiteX235" fmla="*/ 1828817 w 2209817"/>
              <a:gd name="connsiteY235" fmla="*/ 826294 h 1238250"/>
              <a:gd name="connsiteX236" fmla="*/ 1802623 w 2209817"/>
              <a:gd name="connsiteY236" fmla="*/ 814387 h 1238250"/>
              <a:gd name="connsiteX237" fmla="*/ 1788335 w 2209817"/>
              <a:gd name="connsiteY237" fmla="*/ 809625 h 1238250"/>
              <a:gd name="connsiteX238" fmla="*/ 1543067 w 2209817"/>
              <a:gd name="connsiteY238" fmla="*/ 812006 h 1238250"/>
              <a:gd name="connsiteX239" fmla="*/ 1533542 w 2209817"/>
              <a:gd name="connsiteY239" fmla="*/ 814387 h 1238250"/>
              <a:gd name="connsiteX240" fmla="*/ 1521635 w 2209817"/>
              <a:gd name="connsiteY240" fmla="*/ 816769 h 1238250"/>
              <a:gd name="connsiteX241" fmla="*/ 1507348 w 2209817"/>
              <a:gd name="connsiteY241" fmla="*/ 821531 h 1238250"/>
              <a:gd name="connsiteX242" fmla="*/ 1500204 w 2209817"/>
              <a:gd name="connsiteY242" fmla="*/ 826294 h 1238250"/>
              <a:gd name="connsiteX243" fmla="*/ 1483535 w 2209817"/>
              <a:gd name="connsiteY243" fmla="*/ 831056 h 1238250"/>
              <a:gd name="connsiteX244" fmla="*/ 1469248 w 2209817"/>
              <a:gd name="connsiteY244" fmla="*/ 835819 h 1238250"/>
              <a:gd name="connsiteX245" fmla="*/ 1435910 w 2209817"/>
              <a:gd name="connsiteY245" fmla="*/ 840581 h 1238250"/>
              <a:gd name="connsiteX246" fmla="*/ 1419242 w 2209817"/>
              <a:gd name="connsiteY246" fmla="*/ 845344 h 1238250"/>
              <a:gd name="connsiteX247" fmla="*/ 1395429 w 2209817"/>
              <a:gd name="connsiteY247" fmla="*/ 852487 h 1238250"/>
              <a:gd name="connsiteX248" fmla="*/ 1245410 w 2209817"/>
              <a:gd name="connsiteY248" fmla="*/ 850106 h 1238250"/>
              <a:gd name="connsiteX249" fmla="*/ 1238267 w 2209817"/>
              <a:gd name="connsiteY249" fmla="*/ 847725 h 1238250"/>
              <a:gd name="connsiteX250" fmla="*/ 1012048 w 2209817"/>
              <a:gd name="connsiteY250" fmla="*/ 850106 h 1238250"/>
              <a:gd name="connsiteX251" fmla="*/ 990617 w 2209817"/>
              <a:gd name="connsiteY251" fmla="*/ 859631 h 1238250"/>
              <a:gd name="connsiteX252" fmla="*/ 978710 w 2209817"/>
              <a:gd name="connsiteY252" fmla="*/ 871537 h 1238250"/>
              <a:gd name="connsiteX253" fmla="*/ 966804 w 2209817"/>
              <a:gd name="connsiteY253" fmla="*/ 883444 h 1238250"/>
              <a:gd name="connsiteX254" fmla="*/ 954898 w 2209817"/>
              <a:gd name="connsiteY254" fmla="*/ 904875 h 1238250"/>
              <a:gd name="connsiteX255" fmla="*/ 947754 w 2209817"/>
              <a:gd name="connsiteY255" fmla="*/ 912019 h 1238250"/>
              <a:gd name="connsiteX256" fmla="*/ 935848 w 2209817"/>
              <a:gd name="connsiteY256" fmla="*/ 926306 h 1238250"/>
              <a:gd name="connsiteX257" fmla="*/ 928704 w 2209817"/>
              <a:gd name="connsiteY257" fmla="*/ 931069 h 1238250"/>
              <a:gd name="connsiteX258" fmla="*/ 921560 w 2209817"/>
              <a:gd name="connsiteY258" fmla="*/ 938212 h 1238250"/>
              <a:gd name="connsiteX259" fmla="*/ 907273 w 2209817"/>
              <a:gd name="connsiteY259" fmla="*/ 947737 h 1238250"/>
              <a:gd name="connsiteX260" fmla="*/ 895367 w 2209817"/>
              <a:gd name="connsiteY260" fmla="*/ 957262 h 1238250"/>
              <a:gd name="connsiteX261" fmla="*/ 888223 w 2209817"/>
              <a:gd name="connsiteY261" fmla="*/ 964406 h 1238250"/>
              <a:gd name="connsiteX262" fmla="*/ 881079 w 2209817"/>
              <a:gd name="connsiteY262" fmla="*/ 969169 h 1238250"/>
              <a:gd name="connsiteX263" fmla="*/ 866792 w 2209817"/>
              <a:gd name="connsiteY263" fmla="*/ 981075 h 1238250"/>
              <a:gd name="connsiteX264" fmla="*/ 862029 w 2209817"/>
              <a:gd name="connsiteY264" fmla="*/ 988219 h 1238250"/>
              <a:gd name="connsiteX265" fmla="*/ 854885 w 2209817"/>
              <a:gd name="connsiteY265" fmla="*/ 992981 h 1238250"/>
              <a:gd name="connsiteX266" fmla="*/ 845360 w 2209817"/>
              <a:gd name="connsiteY266" fmla="*/ 1002506 h 1238250"/>
              <a:gd name="connsiteX267" fmla="*/ 831073 w 2209817"/>
              <a:gd name="connsiteY267" fmla="*/ 1014412 h 1238250"/>
              <a:gd name="connsiteX268" fmla="*/ 823929 w 2209817"/>
              <a:gd name="connsiteY268" fmla="*/ 1019175 h 1238250"/>
              <a:gd name="connsiteX269" fmla="*/ 819167 w 2209817"/>
              <a:gd name="connsiteY269" fmla="*/ 1026319 h 1238250"/>
              <a:gd name="connsiteX270" fmla="*/ 812023 w 2209817"/>
              <a:gd name="connsiteY270" fmla="*/ 1031081 h 1238250"/>
              <a:gd name="connsiteX271" fmla="*/ 802498 w 2209817"/>
              <a:gd name="connsiteY271" fmla="*/ 1042987 h 1238250"/>
              <a:gd name="connsiteX272" fmla="*/ 792973 w 2209817"/>
              <a:gd name="connsiteY272" fmla="*/ 1057275 h 1238250"/>
              <a:gd name="connsiteX273" fmla="*/ 785829 w 2209817"/>
              <a:gd name="connsiteY273" fmla="*/ 1064419 h 1238250"/>
              <a:gd name="connsiteX274" fmla="*/ 776304 w 2209817"/>
              <a:gd name="connsiteY274" fmla="*/ 1078706 h 1238250"/>
              <a:gd name="connsiteX275" fmla="*/ 771542 w 2209817"/>
              <a:gd name="connsiteY275" fmla="*/ 1100137 h 1238250"/>
              <a:gd name="connsiteX276" fmla="*/ 762017 w 2209817"/>
              <a:gd name="connsiteY276" fmla="*/ 1116806 h 1238250"/>
              <a:gd name="connsiteX277" fmla="*/ 754873 w 2209817"/>
              <a:gd name="connsiteY277" fmla="*/ 1131094 h 1238250"/>
              <a:gd name="connsiteX278" fmla="*/ 747729 w 2209817"/>
              <a:gd name="connsiteY278" fmla="*/ 1138237 h 1238250"/>
              <a:gd name="connsiteX279" fmla="*/ 738204 w 2209817"/>
              <a:gd name="connsiteY279" fmla="*/ 1152525 h 1238250"/>
              <a:gd name="connsiteX280" fmla="*/ 733442 w 2209817"/>
              <a:gd name="connsiteY280" fmla="*/ 1159669 h 1238250"/>
              <a:gd name="connsiteX281" fmla="*/ 716773 w 2209817"/>
              <a:gd name="connsiteY281" fmla="*/ 1171575 h 1238250"/>
              <a:gd name="connsiteX282" fmla="*/ 702485 w 2209817"/>
              <a:gd name="connsiteY282" fmla="*/ 1181100 h 1238250"/>
              <a:gd name="connsiteX283" fmla="*/ 688198 w 2209817"/>
              <a:gd name="connsiteY283" fmla="*/ 1190625 h 1238250"/>
              <a:gd name="connsiteX284" fmla="*/ 681054 w 2209817"/>
              <a:gd name="connsiteY284" fmla="*/ 1193006 h 1238250"/>
              <a:gd name="connsiteX285" fmla="*/ 666767 w 2209817"/>
              <a:gd name="connsiteY285" fmla="*/ 1200150 h 1238250"/>
              <a:gd name="connsiteX286" fmla="*/ 657242 w 2209817"/>
              <a:gd name="connsiteY286" fmla="*/ 1204912 h 1238250"/>
              <a:gd name="connsiteX287" fmla="*/ 642954 w 2209817"/>
              <a:gd name="connsiteY287" fmla="*/ 1209675 h 1238250"/>
              <a:gd name="connsiteX288" fmla="*/ 621523 w 2209817"/>
              <a:gd name="connsiteY288" fmla="*/ 1219200 h 1238250"/>
              <a:gd name="connsiteX289" fmla="*/ 614379 w 2209817"/>
              <a:gd name="connsiteY289" fmla="*/ 1221581 h 1238250"/>
              <a:gd name="connsiteX290" fmla="*/ 607235 w 2209817"/>
              <a:gd name="connsiteY290" fmla="*/ 1223962 h 1238250"/>
              <a:gd name="connsiteX291" fmla="*/ 592948 w 2209817"/>
              <a:gd name="connsiteY291" fmla="*/ 1226344 h 1238250"/>
              <a:gd name="connsiteX292" fmla="*/ 581042 w 2209817"/>
              <a:gd name="connsiteY292" fmla="*/ 1228725 h 1238250"/>
              <a:gd name="connsiteX293" fmla="*/ 483410 w 2209817"/>
              <a:gd name="connsiteY293" fmla="*/ 1231106 h 1238250"/>
              <a:gd name="connsiteX294" fmla="*/ 450073 w 2209817"/>
              <a:gd name="connsiteY294" fmla="*/ 1235869 h 1238250"/>
              <a:gd name="connsiteX295" fmla="*/ 440548 w 2209817"/>
              <a:gd name="connsiteY295" fmla="*/ 1238250 h 1238250"/>
              <a:gd name="connsiteX296" fmla="*/ 366729 w 2209817"/>
              <a:gd name="connsiteY296" fmla="*/ 1235869 h 1238250"/>
              <a:gd name="connsiteX297" fmla="*/ 335773 w 2209817"/>
              <a:gd name="connsiteY297" fmla="*/ 1231106 h 1238250"/>
              <a:gd name="connsiteX298" fmla="*/ 328629 w 2209817"/>
              <a:gd name="connsiteY298" fmla="*/ 1228725 h 1238250"/>
              <a:gd name="connsiteX299" fmla="*/ 288148 w 2209817"/>
              <a:gd name="connsiteY299" fmla="*/ 1223962 h 1238250"/>
              <a:gd name="connsiteX300" fmla="*/ 281004 w 2209817"/>
              <a:gd name="connsiteY300" fmla="*/ 1221581 h 1238250"/>
              <a:gd name="connsiteX301" fmla="*/ 247667 w 2209817"/>
              <a:gd name="connsiteY301" fmla="*/ 1216819 h 1238250"/>
              <a:gd name="connsiteX302" fmla="*/ 226235 w 2209817"/>
              <a:gd name="connsiteY302" fmla="*/ 1212056 h 1238250"/>
              <a:gd name="connsiteX303" fmla="*/ 209567 w 2209817"/>
              <a:gd name="connsiteY303" fmla="*/ 1207294 h 1238250"/>
              <a:gd name="connsiteX304" fmla="*/ 190517 w 2209817"/>
              <a:gd name="connsiteY304" fmla="*/ 1202531 h 1238250"/>
              <a:gd name="connsiteX305" fmla="*/ 169085 w 2209817"/>
              <a:gd name="connsiteY305" fmla="*/ 1195387 h 1238250"/>
              <a:gd name="connsiteX306" fmla="*/ 161942 w 2209817"/>
              <a:gd name="connsiteY306" fmla="*/ 1193006 h 1238250"/>
              <a:gd name="connsiteX307" fmla="*/ 154798 w 2209817"/>
              <a:gd name="connsiteY307" fmla="*/ 1190625 h 1238250"/>
              <a:gd name="connsiteX308" fmla="*/ 147654 w 2209817"/>
              <a:gd name="connsiteY308" fmla="*/ 1185862 h 1238250"/>
              <a:gd name="connsiteX309" fmla="*/ 130985 w 2209817"/>
              <a:gd name="connsiteY309" fmla="*/ 1181100 h 1238250"/>
              <a:gd name="connsiteX310" fmla="*/ 116698 w 2209817"/>
              <a:gd name="connsiteY310" fmla="*/ 1166812 h 1238250"/>
              <a:gd name="connsiteX311" fmla="*/ 100029 w 2209817"/>
              <a:gd name="connsiteY311" fmla="*/ 1147762 h 1238250"/>
              <a:gd name="connsiteX312" fmla="*/ 90504 w 2209817"/>
              <a:gd name="connsiteY312" fmla="*/ 1133475 h 1238250"/>
              <a:gd name="connsiteX313" fmla="*/ 85742 w 2209817"/>
              <a:gd name="connsiteY313" fmla="*/ 1126331 h 1238250"/>
              <a:gd name="connsiteX314" fmla="*/ 71454 w 2209817"/>
              <a:gd name="connsiteY314" fmla="*/ 1112044 h 1238250"/>
              <a:gd name="connsiteX315" fmla="*/ 54785 w 2209817"/>
              <a:gd name="connsiteY315" fmla="*/ 1090612 h 1238250"/>
              <a:gd name="connsiteX316" fmla="*/ 47642 w 2209817"/>
              <a:gd name="connsiteY316" fmla="*/ 1083469 h 1238250"/>
              <a:gd name="connsiteX317" fmla="*/ 35735 w 2209817"/>
              <a:gd name="connsiteY317" fmla="*/ 1062037 h 1238250"/>
              <a:gd name="connsiteX318" fmla="*/ 30973 w 2209817"/>
              <a:gd name="connsiteY318" fmla="*/ 1054894 h 1238250"/>
              <a:gd name="connsiteX319" fmla="*/ 26210 w 2209817"/>
              <a:gd name="connsiteY319" fmla="*/ 1040606 h 1238250"/>
              <a:gd name="connsiteX320" fmla="*/ 23829 w 2209817"/>
              <a:gd name="connsiteY320" fmla="*/ 1031081 h 1238250"/>
              <a:gd name="connsiteX321" fmla="*/ 19067 w 2209817"/>
              <a:gd name="connsiteY321" fmla="*/ 1023937 h 1238250"/>
              <a:gd name="connsiteX322" fmla="*/ 14304 w 2209817"/>
              <a:gd name="connsiteY322" fmla="*/ 1009650 h 1238250"/>
              <a:gd name="connsiteX323" fmla="*/ 11923 w 2209817"/>
              <a:gd name="connsiteY323" fmla="*/ 1002506 h 1238250"/>
              <a:gd name="connsiteX324" fmla="*/ 9542 w 2209817"/>
              <a:gd name="connsiteY324" fmla="*/ 990600 h 1238250"/>
              <a:gd name="connsiteX325" fmla="*/ 17 w 2209817"/>
              <a:gd name="connsiteY325" fmla="*/ 9906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</a:cxnLst>
            <a:rect l="l" t="t" r="r" b="b"/>
            <a:pathLst>
              <a:path w="2209817" h="1238250">
                <a:moveTo>
                  <a:pt x="17" y="990600"/>
                </a:moveTo>
                <a:cubicBezTo>
                  <a:pt x="414" y="990997"/>
                  <a:pt x="7876" y="992981"/>
                  <a:pt x="11923" y="992981"/>
                </a:cubicBezTo>
                <a:cubicBezTo>
                  <a:pt x="30061" y="992981"/>
                  <a:pt x="20452" y="963849"/>
                  <a:pt x="21448" y="954881"/>
                </a:cubicBezTo>
                <a:cubicBezTo>
                  <a:pt x="22169" y="948387"/>
                  <a:pt x="25709" y="944354"/>
                  <a:pt x="30973" y="940594"/>
                </a:cubicBezTo>
                <a:cubicBezTo>
                  <a:pt x="33862" y="938531"/>
                  <a:pt x="37323" y="937419"/>
                  <a:pt x="40498" y="935831"/>
                </a:cubicBezTo>
                <a:cubicBezTo>
                  <a:pt x="42085" y="933450"/>
                  <a:pt x="43025" y="930475"/>
                  <a:pt x="45260" y="928687"/>
                </a:cubicBezTo>
                <a:cubicBezTo>
                  <a:pt x="47220" y="927119"/>
                  <a:pt x="50159" y="927428"/>
                  <a:pt x="52404" y="926306"/>
                </a:cubicBezTo>
                <a:cubicBezTo>
                  <a:pt x="54964" y="925026"/>
                  <a:pt x="57349" y="923376"/>
                  <a:pt x="59548" y="921544"/>
                </a:cubicBezTo>
                <a:cubicBezTo>
                  <a:pt x="62135" y="919388"/>
                  <a:pt x="64034" y="916468"/>
                  <a:pt x="66692" y="914400"/>
                </a:cubicBezTo>
                <a:cubicBezTo>
                  <a:pt x="71210" y="910886"/>
                  <a:pt x="76217" y="908050"/>
                  <a:pt x="80979" y="904875"/>
                </a:cubicBezTo>
                <a:lnTo>
                  <a:pt x="88123" y="900112"/>
                </a:lnTo>
                <a:cubicBezTo>
                  <a:pt x="89710" y="897731"/>
                  <a:pt x="90731" y="894853"/>
                  <a:pt x="92885" y="892969"/>
                </a:cubicBezTo>
                <a:cubicBezTo>
                  <a:pt x="97193" y="889200"/>
                  <a:pt x="107173" y="883444"/>
                  <a:pt x="107173" y="883444"/>
                </a:cubicBezTo>
                <a:cubicBezTo>
                  <a:pt x="110348" y="878681"/>
                  <a:pt x="115310" y="874709"/>
                  <a:pt x="116698" y="869156"/>
                </a:cubicBezTo>
                <a:cubicBezTo>
                  <a:pt x="119688" y="857196"/>
                  <a:pt x="118044" y="862736"/>
                  <a:pt x="121460" y="852487"/>
                </a:cubicBezTo>
                <a:cubicBezTo>
                  <a:pt x="120666" y="839787"/>
                  <a:pt x="119986" y="827079"/>
                  <a:pt x="119079" y="814387"/>
                </a:cubicBezTo>
                <a:cubicBezTo>
                  <a:pt x="118119" y="800940"/>
                  <a:pt x="117349" y="785168"/>
                  <a:pt x="114317" y="771525"/>
                </a:cubicBezTo>
                <a:cubicBezTo>
                  <a:pt x="113772" y="769075"/>
                  <a:pt x="112595" y="766803"/>
                  <a:pt x="111935" y="764381"/>
                </a:cubicBezTo>
                <a:cubicBezTo>
                  <a:pt x="110213" y="758066"/>
                  <a:pt x="109243" y="751541"/>
                  <a:pt x="107173" y="745331"/>
                </a:cubicBezTo>
                <a:cubicBezTo>
                  <a:pt x="106379" y="742950"/>
                  <a:pt x="105452" y="740609"/>
                  <a:pt x="104792" y="738187"/>
                </a:cubicBezTo>
                <a:cubicBezTo>
                  <a:pt x="103070" y="731872"/>
                  <a:pt x="100029" y="719137"/>
                  <a:pt x="100029" y="719137"/>
                </a:cubicBezTo>
                <a:cubicBezTo>
                  <a:pt x="99235" y="711200"/>
                  <a:pt x="98861" y="703209"/>
                  <a:pt x="97648" y="695325"/>
                </a:cubicBezTo>
                <a:cubicBezTo>
                  <a:pt x="97266" y="692844"/>
                  <a:pt x="95267" y="690691"/>
                  <a:pt x="95267" y="688181"/>
                </a:cubicBezTo>
                <a:cubicBezTo>
                  <a:pt x="95267" y="676248"/>
                  <a:pt x="96399" y="664329"/>
                  <a:pt x="97648" y="652462"/>
                </a:cubicBezTo>
                <a:cubicBezTo>
                  <a:pt x="98414" y="645186"/>
                  <a:pt x="100233" y="641265"/>
                  <a:pt x="104792" y="635794"/>
                </a:cubicBezTo>
                <a:cubicBezTo>
                  <a:pt x="106948" y="633207"/>
                  <a:pt x="108991" y="630285"/>
                  <a:pt x="111935" y="628650"/>
                </a:cubicBezTo>
                <a:cubicBezTo>
                  <a:pt x="116323" y="626212"/>
                  <a:pt x="121460" y="625475"/>
                  <a:pt x="126223" y="623887"/>
                </a:cubicBezTo>
                <a:cubicBezTo>
                  <a:pt x="139787" y="619366"/>
                  <a:pt x="129986" y="622115"/>
                  <a:pt x="152417" y="619125"/>
                </a:cubicBezTo>
                <a:lnTo>
                  <a:pt x="169085" y="616744"/>
                </a:lnTo>
                <a:cubicBezTo>
                  <a:pt x="171466" y="615950"/>
                  <a:pt x="174454" y="616137"/>
                  <a:pt x="176229" y="614362"/>
                </a:cubicBezTo>
                <a:cubicBezTo>
                  <a:pt x="178004" y="612587"/>
                  <a:pt x="177488" y="609464"/>
                  <a:pt x="178610" y="607219"/>
                </a:cubicBezTo>
                <a:cubicBezTo>
                  <a:pt x="179890" y="604659"/>
                  <a:pt x="181785" y="602456"/>
                  <a:pt x="183373" y="600075"/>
                </a:cubicBezTo>
                <a:cubicBezTo>
                  <a:pt x="180697" y="554582"/>
                  <a:pt x="185267" y="572417"/>
                  <a:pt x="176229" y="545306"/>
                </a:cubicBezTo>
                <a:cubicBezTo>
                  <a:pt x="174974" y="541541"/>
                  <a:pt x="171361" y="539032"/>
                  <a:pt x="169085" y="535781"/>
                </a:cubicBezTo>
                <a:cubicBezTo>
                  <a:pt x="165803" y="531092"/>
                  <a:pt x="159560" y="521494"/>
                  <a:pt x="159560" y="521494"/>
                </a:cubicBezTo>
                <a:cubicBezTo>
                  <a:pt x="160354" y="515938"/>
                  <a:pt x="159432" y="509845"/>
                  <a:pt x="161942" y="504825"/>
                </a:cubicBezTo>
                <a:cubicBezTo>
                  <a:pt x="163064" y="502580"/>
                  <a:pt x="166579" y="502579"/>
                  <a:pt x="169085" y="502444"/>
                </a:cubicBezTo>
                <a:cubicBezTo>
                  <a:pt x="196045" y="500987"/>
                  <a:pt x="223060" y="500856"/>
                  <a:pt x="250048" y="500062"/>
                </a:cubicBezTo>
                <a:cubicBezTo>
                  <a:pt x="250842" y="497681"/>
                  <a:pt x="252429" y="495429"/>
                  <a:pt x="252429" y="492919"/>
                </a:cubicBezTo>
                <a:cubicBezTo>
                  <a:pt x="252429" y="466095"/>
                  <a:pt x="253379" y="455758"/>
                  <a:pt x="247667" y="435769"/>
                </a:cubicBezTo>
                <a:cubicBezTo>
                  <a:pt x="246977" y="433355"/>
                  <a:pt x="246504" y="430819"/>
                  <a:pt x="245285" y="428625"/>
                </a:cubicBezTo>
                <a:cubicBezTo>
                  <a:pt x="242505" y="423621"/>
                  <a:pt x="235760" y="414337"/>
                  <a:pt x="235760" y="414337"/>
                </a:cubicBezTo>
                <a:cubicBezTo>
                  <a:pt x="230093" y="397335"/>
                  <a:pt x="228214" y="404227"/>
                  <a:pt x="235760" y="392906"/>
                </a:cubicBezTo>
                <a:cubicBezTo>
                  <a:pt x="254810" y="393700"/>
                  <a:pt x="273886" y="394019"/>
                  <a:pt x="292910" y="395287"/>
                </a:cubicBezTo>
                <a:cubicBezTo>
                  <a:pt x="297728" y="395608"/>
                  <a:pt x="302418" y="396986"/>
                  <a:pt x="307198" y="397669"/>
                </a:cubicBezTo>
                <a:cubicBezTo>
                  <a:pt x="313533" y="398574"/>
                  <a:pt x="319898" y="399256"/>
                  <a:pt x="326248" y="400050"/>
                </a:cubicBezTo>
                <a:cubicBezTo>
                  <a:pt x="345641" y="406513"/>
                  <a:pt x="338447" y="404812"/>
                  <a:pt x="376254" y="404812"/>
                </a:cubicBezTo>
                <a:cubicBezTo>
                  <a:pt x="392942" y="404812"/>
                  <a:pt x="409591" y="403225"/>
                  <a:pt x="426260" y="402431"/>
                </a:cubicBezTo>
                <a:cubicBezTo>
                  <a:pt x="445506" y="389602"/>
                  <a:pt x="429538" y="403215"/>
                  <a:pt x="431023" y="357187"/>
                </a:cubicBezTo>
                <a:cubicBezTo>
                  <a:pt x="431385" y="345968"/>
                  <a:pt x="435785" y="323850"/>
                  <a:pt x="435785" y="323850"/>
                </a:cubicBezTo>
                <a:cubicBezTo>
                  <a:pt x="434991" y="311944"/>
                  <a:pt x="434722" y="299991"/>
                  <a:pt x="433404" y="288131"/>
                </a:cubicBezTo>
                <a:cubicBezTo>
                  <a:pt x="431447" y="270519"/>
                  <a:pt x="424471" y="294688"/>
                  <a:pt x="433404" y="261937"/>
                </a:cubicBezTo>
                <a:cubicBezTo>
                  <a:pt x="435697" y="253530"/>
                  <a:pt x="441114" y="253978"/>
                  <a:pt x="447692" y="250031"/>
                </a:cubicBezTo>
                <a:cubicBezTo>
                  <a:pt x="470776" y="236180"/>
                  <a:pt x="452497" y="243668"/>
                  <a:pt x="476267" y="235744"/>
                </a:cubicBezTo>
                <a:lnTo>
                  <a:pt x="497698" y="228600"/>
                </a:lnTo>
                <a:cubicBezTo>
                  <a:pt x="500803" y="227565"/>
                  <a:pt x="504088" y="227159"/>
                  <a:pt x="507223" y="226219"/>
                </a:cubicBezTo>
                <a:cubicBezTo>
                  <a:pt x="512031" y="224776"/>
                  <a:pt x="516748" y="223044"/>
                  <a:pt x="521510" y="221456"/>
                </a:cubicBezTo>
                <a:lnTo>
                  <a:pt x="528654" y="219075"/>
                </a:lnTo>
                <a:cubicBezTo>
                  <a:pt x="531035" y="218281"/>
                  <a:pt x="533289" y="216784"/>
                  <a:pt x="535798" y="216694"/>
                </a:cubicBezTo>
                <a:lnTo>
                  <a:pt x="602473" y="214312"/>
                </a:lnTo>
                <a:cubicBezTo>
                  <a:pt x="604854" y="213518"/>
                  <a:pt x="607156" y="212423"/>
                  <a:pt x="609617" y="211931"/>
                </a:cubicBezTo>
                <a:cubicBezTo>
                  <a:pt x="619086" y="210037"/>
                  <a:pt x="638192" y="207169"/>
                  <a:pt x="638192" y="207169"/>
                </a:cubicBezTo>
                <a:cubicBezTo>
                  <a:pt x="640573" y="206375"/>
                  <a:pt x="642922" y="205477"/>
                  <a:pt x="645335" y="204787"/>
                </a:cubicBezTo>
                <a:cubicBezTo>
                  <a:pt x="648482" y="203888"/>
                  <a:pt x="651852" y="203695"/>
                  <a:pt x="654860" y="202406"/>
                </a:cubicBezTo>
                <a:cubicBezTo>
                  <a:pt x="657491" y="201279"/>
                  <a:pt x="659374" y="198771"/>
                  <a:pt x="662004" y="197644"/>
                </a:cubicBezTo>
                <a:cubicBezTo>
                  <a:pt x="665012" y="196355"/>
                  <a:pt x="668394" y="196202"/>
                  <a:pt x="671529" y="195262"/>
                </a:cubicBezTo>
                <a:cubicBezTo>
                  <a:pt x="676337" y="193819"/>
                  <a:pt x="681054" y="192087"/>
                  <a:pt x="685817" y="190500"/>
                </a:cubicBezTo>
                <a:lnTo>
                  <a:pt x="700104" y="185737"/>
                </a:lnTo>
                <a:cubicBezTo>
                  <a:pt x="702485" y="184943"/>
                  <a:pt x="704813" y="183965"/>
                  <a:pt x="707248" y="183356"/>
                </a:cubicBezTo>
                <a:lnTo>
                  <a:pt x="745348" y="173831"/>
                </a:lnTo>
                <a:cubicBezTo>
                  <a:pt x="750218" y="172614"/>
                  <a:pt x="754873" y="170656"/>
                  <a:pt x="759635" y="169069"/>
                </a:cubicBezTo>
                <a:cubicBezTo>
                  <a:pt x="772148" y="164898"/>
                  <a:pt x="765861" y="164765"/>
                  <a:pt x="776304" y="159544"/>
                </a:cubicBezTo>
                <a:cubicBezTo>
                  <a:pt x="778549" y="158421"/>
                  <a:pt x="781254" y="158381"/>
                  <a:pt x="783448" y="157162"/>
                </a:cubicBezTo>
                <a:cubicBezTo>
                  <a:pt x="788451" y="154382"/>
                  <a:pt x="792973" y="150812"/>
                  <a:pt x="797735" y="147637"/>
                </a:cubicBezTo>
                <a:cubicBezTo>
                  <a:pt x="799824" y="146245"/>
                  <a:pt x="802634" y="146378"/>
                  <a:pt x="804879" y="145256"/>
                </a:cubicBezTo>
                <a:cubicBezTo>
                  <a:pt x="813747" y="140823"/>
                  <a:pt x="811268" y="139933"/>
                  <a:pt x="819167" y="133350"/>
                </a:cubicBezTo>
                <a:cubicBezTo>
                  <a:pt x="821365" y="131518"/>
                  <a:pt x="823929" y="130175"/>
                  <a:pt x="826310" y="128587"/>
                </a:cubicBezTo>
                <a:cubicBezTo>
                  <a:pt x="827898" y="126206"/>
                  <a:pt x="829793" y="124004"/>
                  <a:pt x="831073" y="121444"/>
                </a:cubicBezTo>
                <a:cubicBezTo>
                  <a:pt x="840935" y="101721"/>
                  <a:pt x="824563" y="127635"/>
                  <a:pt x="838217" y="107156"/>
                </a:cubicBezTo>
                <a:cubicBezTo>
                  <a:pt x="839011" y="104775"/>
                  <a:pt x="839353" y="102191"/>
                  <a:pt x="840598" y="100012"/>
                </a:cubicBezTo>
                <a:cubicBezTo>
                  <a:pt x="851263" y="81349"/>
                  <a:pt x="852664" y="90839"/>
                  <a:pt x="881079" y="92869"/>
                </a:cubicBezTo>
                <a:cubicBezTo>
                  <a:pt x="884254" y="93663"/>
                  <a:pt x="887457" y="94351"/>
                  <a:pt x="890604" y="95250"/>
                </a:cubicBezTo>
                <a:cubicBezTo>
                  <a:pt x="893018" y="95940"/>
                  <a:pt x="895278" y="97182"/>
                  <a:pt x="897748" y="97631"/>
                </a:cubicBezTo>
                <a:cubicBezTo>
                  <a:pt x="904044" y="98776"/>
                  <a:pt x="910448" y="99218"/>
                  <a:pt x="916798" y="100012"/>
                </a:cubicBezTo>
                <a:cubicBezTo>
                  <a:pt x="927910" y="99218"/>
                  <a:pt x="939056" y="98797"/>
                  <a:pt x="950135" y="97631"/>
                </a:cubicBezTo>
                <a:cubicBezTo>
                  <a:pt x="954160" y="97207"/>
                  <a:pt x="958022" y="95723"/>
                  <a:pt x="962042" y="95250"/>
                </a:cubicBezTo>
                <a:cubicBezTo>
                  <a:pt x="971535" y="94133"/>
                  <a:pt x="981092" y="93663"/>
                  <a:pt x="990617" y="92869"/>
                </a:cubicBezTo>
                <a:cubicBezTo>
                  <a:pt x="1005013" y="89269"/>
                  <a:pt x="997036" y="91522"/>
                  <a:pt x="1014429" y="85725"/>
                </a:cubicBezTo>
                <a:lnTo>
                  <a:pt x="1021573" y="83344"/>
                </a:lnTo>
                <a:cubicBezTo>
                  <a:pt x="1034321" y="74845"/>
                  <a:pt x="1026693" y="80605"/>
                  <a:pt x="1043004" y="64294"/>
                </a:cubicBezTo>
                <a:cubicBezTo>
                  <a:pt x="1045385" y="61913"/>
                  <a:pt x="1048280" y="59952"/>
                  <a:pt x="1050148" y="57150"/>
                </a:cubicBezTo>
                <a:cubicBezTo>
                  <a:pt x="1051735" y="54769"/>
                  <a:pt x="1052483" y="51523"/>
                  <a:pt x="1054910" y="50006"/>
                </a:cubicBezTo>
                <a:cubicBezTo>
                  <a:pt x="1059167" y="47345"/>
                  <a:pt x="1064435" y="46832"/>
                  <a:pt x="1069198" y="45244"/>
                </a:cubicBezTo>
                <a:cubicBezTo>
                  <a:pt x="1071579" y="44450"/>
                  <a:pt x="1074097" y="43985"/>
                  <a:pt x="1076342" y="42862"/>
                </a:cubicBezTo>
                <a:cubicBezTo>
                  <a:pt x="1079517" y="41275"/>
                  <a:pt x="1082442" y="39034"/>
                  <a:pt x="1085867" y="38100"/>
                </a:cubicBezTo>
                <a:cubicBezTo>
                  <a:pt x="1091282" y="36623"/>
                  <a:pt x="1096999" y="36642"/>
                  <a:pt x="1102535" y="35719"/>
                </a:cubicBezTo>
                <a:cubicBezTo>
                  <a:pt x="1106528" y="35054"/>
                  <a:pt x="1110537" y="34402"/>
                  <a:pt x="1114442" y="33337"/>
                </a:cubicBezTo>
                <a:cubicBezTo>
                  <a:pt x="1119285" y="32016"/>
                  <a:pt x="1123967" y="30162"/>
                  <a:pt x="1128729" y="28575"/>
                </a:cubicBezTo>
                <a:lnTo>
                  <a:pt x="1135873" y="26194"/>
                </a:lnTo>
                <a:lnTo>
                  <a:pt x="1150160" y="21431"/>
                </a:lnTo>
                <a:lnTo>
                  <a:pt x="1157304" y="19050"/>
                </a:lnTo>
                <a:lnTo>
                  <a:pt x="1178735" y="4762"/>
                </a:lnTo>
                <a:cubicBezTo>
                  <a:pt x="1180783" y="3396"/>
                  <a:pt x="1194135" y="317"/>
                  <a:pt x="1195404" y="0"/>
                </a:cubicBezTo>
                <a:cubicBezTo>
                  <a:pt x="1217629" y="794"/>
                  <a:pt x="1240076" y="-855"/>
                  <a:pt x="1262079" y="2381"/>
                </a:cubicBezTo>
                <a:cubicBezTo>
                  <a:pt x="1267742" y="3214"/>
                  <a:pt x="1271604" y="8731"/>
                  <a:pt x="1276367" y="11906"/>
                </a:cubicBezTo>
                <a:cubicBezTo>
                  <a:pt x="1289109" y="20401"/>
                  <a:pt x="1281496" y="14655"/>
                  <a:pt x="1297798" y="30956"/>
                </a:cubicBezTo>
                <a:cubicBezTo>
                  <a:pt x="1299822" y="32980"/>
                  <a:pt x="1300973" y="35719"/>
                  <a:pt x="1302560" y="38100"/>
                </a:cubicBezTo>
                <a:cubicBezTo>
                  <a:pt x="1301766" y="49212"/>
                  <a:pt x="1301409" y="60364"/>
                  <a:pt x="1300179" y="71437"/>
                </a:cubicBezTo>
                <a:cubicBezTo>
                  <a:pt x="1299818" y="74690"/>
                  <a:pt x="1299262" y="78035"/>
                  <a:pt x="1297798" y="80962"/>
                </a:cubicBezTo>
                <a:cubicBezTo>
                  <a:pt x="1295238" y="86082"/>
                  <a:pt x="1291448" y="90487"/>
                  <a:pt x="1288273" y="95250"/>
                </a:cubicBezTo>
                <a:cubicBezTo>
                  <a:pt x="1285098" y="100013"/>
                  <a:pt x="1273985" y="104775"/>
                  <a:pt x="1273985" y="104775"/>
                </a:cubicBezTo>
                <a:cubicBezTo>
                  <a:pt x="1271604" y="107950"/>
                  <a:pt x="1269425" y="111287"/>
                  <a:pt x="1266842" y="114300"/>
                </a:cubicBezTo>
                <a:cubicBezTo>
                  <a:pt x="1264650" y="116857"/>
                  <a:pt x="1261766" y="118786"/>
                  <a:pt x="1259698" y="121444"/>
                </a:cubicBezTo>
                <a:cubicBezTo>
                  <a:pt x="1251653" y="131788"/>
                  <a:pt x="1250594" y="134889"/>
                  <a:pt x="1245410" y="145256"/>
                </a:cubicBezTo>
                <a:cubicBezTo>
                  <a:pt x="1246204" y="149225"/>
                  <a:pt x="1245547" y="153794"/>
                  <a:pt x="1247792" y="157162"/>
                </a:cubicBezTo>
                <a:cubicBezTo>
                  <a:pt x="1249184" y="159250"/>
                  <a:pt x="1252425" y="159544"/>
                  <a:pt x="1254935" y="159544"/>
                </a:cubicBezTo>
                <a:cubicBezTo>
                  <a:pt x="1264493" y="159544"/>
                  <a:pt x="1273985" y="157956"/>
                  <a:pt x="1283510" y="157162"/>
                </a:cubicBezTo>
                <a:cubicBezTo>
                  <a:pt x="1287479" y="156368"/>
                  <a:pt x="1291512" y="155846"/>
                  <a:pt x="1295417" y="154781"/>
                </a:cubicBezTo>
                <a:cubicBezTo>
                  <a:pt x="1300260" y="153460"/>
                  <a:pt x="1309704" y="150019"/>
                  <a:pt x="1309704" y="150019"/>
                </a:cubicBezTo>
                <a:cubicBezTo>
                  <a:pt x="1312085" y="148431"/>
                  <a:pt x="1314233" y="146418"/>
                  <a:pt x="1316848" y="145256"/>
                </a:cubicBezTo>
                <a:cubicBezTo>
                  <a:pt x="1321435" y="143217"/>
                  <a:pt x="1326373" y="142081"/>
                  <a:pt x="1331135" y="140494"/>
                </a:cubicBezTo>
                <a:lnTo>
                  <a:pt x="1338279" y="138112"/>
                </a:lnTo>
                <a:lnTo>
                  <a:pt x="1345423" y="135731"/>
                </a:lnTo>
                <a:lnTo>
                  <a:pt x="1352567" y="133350"/>
                </a:lnTo>
                <a:cubicBezTo>
                  <a:pt x="1354948" y="131762"/>
                  <a:pt x="1357021" y="129565"/>
                  <a:pt x="1359710" y="128587"/>
                </a:cubicBezTo>
                <a:cubicBezTo>
                  <a:pt x="1369901" y="124881"/>
                  <a:pt x="1380248" y="123848"/>
                  <a:pt x="1390667" y="121444"/>
                </a:cubicBezTo>
                <a:cubicBezTo>
                  <a:pt x="1410095" y="116960"/>
                  <a:pt x="1406952" y="117603"/>
                  <a:pt x="1424004" y="111919"/>
                </a:cubicBezTo>
                <a:cubicBezTo>
                  <a:pt x="1430214" y="109849"/>
                  <a:pt x="1436844" y="109226"/>
                  <a:pt x="1443054" y="107156"/>
                </a:cubicBezTo>
                <a:lnTo>
                  <a:pt x="1457342" y="102394"/>
                </a:lnTo>
                <a:cubicBezTo>
                  <a:pt x="1459723" y="100013"/>
                  <a:pt x="1461561" y="96921"/>
                  <a:pt x="1464485" y="95250"/>
                </a:cubicBezTo>
                <a:cubicBezTo>
                  <a:pt x="1467326" y="93626"/>
                  <a:pt x="1470863" y="93768"/>
                  <a:pt x="1474010" y="92869"/>
                </a:cubicBezTo>
                <a:cubicBezTo>
                  <a:pt x="1476424" y="92179"/>
                  <a:pt x="1478909" y="91610"/>
                  <a:pt x="1481154" y="90487"/>
                </a:cubicBezTo>
                <a:cubicBezTo>
                  <a:pt x="1499612" y="81258"/>
                  <a:pt x="1477492" y="89327"/>
                  <a:pt x="1495442" y="83344"/>
                </a:cubicBezTo>
                <a:cubicBezTo>
                  <a:pt x="1500998" y="84138"/>
                  <a:pt x="1507375" y="82712"/>
                  <a:pt x="1512110" y="85725"/>
                </a:cubicBezTo>
                <a:cubicBezTo>
                  <a:pt x="1516939" y="88798"/>
                  <a:pt x="1518460" y="95250"/>
                  <a:pt x="1521635" y="100012"/>
                </a:cubicBezTo>
                <a:lnTo>
                  <a:pt x="1540685" y="128587"/>
                </a:lnTo>
                <a:cubicBezTo>
                  <a:pt x="1542077" y="130676"/>
                  <a:pt x="1541944" y="133486"/>
                  <a:pt x="1543067" y="135731"/>
                </a:cubicBezTo>
                <a:cubicBezTo>
                  <a:pt x="1544465" y="138526"/>
                  <a:pt x="1551962" y="149266"/>
                  <a:pt x="1554973" y="150019"/>
                </a:cubicBezTo>
                <a:cubicBezTo>
                  <a:pt x="1565013" y="152529"/>
                  <a:pt x="1575610" y="151606"/>
                  <a:pt x="1585929" y="152400"/>
                </a:cubicBezTo>
                <a:cubicBezTo>
                  <a:pt x="1596248" y="151606"/>
                  <a:pt x="1606607" y="151228"/>
                  <a:pt x="1616885" y="150019"/>
                </a:cubicBezTo>
                <a:cubicBezTo>
                  <a:pt x="1620135" y="149637"/>
                  <a:pt x="1623483" y="149101"/>
                  <a:pt x="1626410" y="147637"/>
                </a:cubicBezTo>
                <a:cubicBezTo>
                  <a:pt x="1631530" y="145077"/>
                  <a:pt x="1635935" y="141287"/>
                  <a:pt x="1640698" y="138112"/>
                </a:cubicBezTo>
                <a:lnTo>
                  <a:pt x="1647842" y="133350"/>
                </a:lnTo>
                <a:cubicBezTo>
                  <a:pt x="1649930" y="131958"/>
                  <a:pt x="1652604" y="131763"/>
                  <a:pt x="1654985" y="130969"/>
                </a:cubicBezTo>
                <a:cubicBezTo>
                  <a:pt x="1657366" y="129381"/>
                  <a:pt x="1659930" y="128038"/>
                  <a:pt x="1662129" y="126206"/>
                </a:cubicBezTo>
                <a:cubicBezTo>
                  <a:pt x="1670522" y="119212"/>
                  <a:pt x="1672161" y="114731"/>
                  <a:pt x="1678798" y="104775"/>
                </a:cubicBezTo>
                <a:cubicBezTo>
                  <a:pt x="1680385" y="102394"/>
                  <a:pt x="1682655" y="100346"/>
                  <a:pt x="1683560" y="97631"/>
                </a:cubicBezTo>
                <a:cubicBezTo>
                  <a:pt x="1686847" y="87772"/>
                  <a:pt x="1684550" y="92576"/>
                  <a:pt x="1690704" y="83344"/>
                </a:cubicBezTo>
                <a:cubicBezTo>
                  <a:pt x="1691498" y="80963"/>
                  <a:pt x="1691310" y="77975"/>
                  <a:pt x="1693085" y="76200"/>
                </a:cubicBezTo>
                <a:cubicBezTo>
                  <a:pt x="1694860" y="74425"/>
                  <a:pt x="1697794" y="74428"/>
                  <a:pt x="1700229" y="73819"/>
                </a:cubicBezTo>
                <a:cubicBezTo>
                  <a:pt x="1704155" y="72837"/>
                  <a:pt x="1708153" y="72161"/>
                  <a:pt x="1712135" y="71437"/>
                </a:cubicBezTo>
                <a:cubicBezTo>
                  <a:pt x="1736345" y="67035"/>
                  <a:pt x="1731152" y="68778"/>
                  <a:pt x="1766904" y="66675"/>
                </a:cubicBezTo>
                <a:cubicBezTo>
                  <a:pt x="1770873" y="65881"/>
                  <a:pt x="1774884" y="65276"/>
                  <a:pt x="1778810" y="64294"/>
                </a:cubicBezTo>
                <a:cubicBezTo>
                  <a:pt x="1781245" y="63685"/>
                  <a:pt x="1783444" y="61912"/>
                  <a:pt x="1785954" y="61912"/>
                </a:cubicBezTo>
                <a:cubicBezTo>
                  <a:pt x="1799471" y="61912"/>
                  <a:pt x="1812941" y="63500"/>
                  <a:pt x="1826435" y="64294"/>
                </a:cubicBezTo>
                <a:cubicBezTo>
                  <a:pt x="1830404" y="65088"/>
                  <a:pt x="1834552" y="65254"/>
                  <a:pt x="1838342" y="66675"/>
                </a:cubicBezTo>
                <a:cubicBezTo>
                  <a:pt x="1848499" y="70484"/>
                  <a:pt x="1843264" y="71597"/>
                  <a:pt x="1850248" y="78581"/>
                </a:cubicBezTo>
                <a:cubicBezTo>
                  <a:pt x="1852272" y="80605"/>
                  <a:pt x="1855011" y="81756"/>
                  <a:pt x="1857392" y="83344"/>
                </a:cubicBezTo>
                <a:cubicBezTo>
                  <a:pt x="1858979" y="85725"/>
                  <a:pt x="1860322" y="88289"/>
                  <a:pt x="1862154" y="90487"/>
                </a:cubicBezTo>
                <a:cubicBezTo>
                  <a:pt x="1864310" y="93074"/>
                  <a:pt x="1867430" y="94829"/>
                  <a:pt x="1869298" y="97631"/>
                </a:cubicBezTo>
                <a:cubicBezTo>
                  <a:pt x="1870690" y="99720"/>
                  <a:pt x="1870460" y="102581"/>
                  <a:pt x="1871679" y="104775"/>
                </a:cubicBezTo>
                <a:cubicBezTo>
                  <a:pt x="1874918" y="110606"/>
                  <a:pt x="1881954" y="121639"/>
                  <a:pt x="1888348" y="126206"/>
                </a:cubicBezTo>
                <a:cubicBezTo>
                  <a:pt x="1891237" y="128269"/>
                  <a:pt x="1894791" y="129208"/>
                  <a:pt x="1897873" y="130969"/>
                </a:cubicBezTo>
                <a:cubicBezTo>
                  <a:pt x="1910795" y="138353"/>
                  <a:pt x="1899066" y="133747"/>
                  <a:pt x="1912160" y="138112"/>
                </a:cubicBezTo>
                <a:cubicBezTo>
                  <a:pt x="1914541" y="137318"/>
                  <a:pt x="1917059" y="136853"/>
                  <a:pt x="1919304" y="135731"/>
                </a:cubicBezTo>
                <a:cubicBezTo>
                  <a:pt x="1931213" y="129777"/>
                  <a:pt x="1929819" y="126793"/>
                  <a:pt x="1924067" y="109537"/>
                </a:cubicBezTo>
                <a:cubicBezTo>
                  <a:pt x="1921394" y="101518"/>
                  <a:pt x="1908159" y="99473"/>
                  <a:pt x="1902635" y="97631"/>
                </a:cubicBezTo>
                <a:lnTo>
                  <a:pt x="1895492" y="95250"/>
                </a:lnTo>
                <a:lnTo>
                  <a:pt x="1888348" y="92869"/>
                </a:lnTo>
                <a:cubicBezTo>
                  <a:pt x="1886760" y="90488"/>
                  <a:pt x="1884055" y="88548"/>
                  <a:pt x="1883585" y="85725"/>
                </a:cubicBezTo>
                <a:cubicBezTo>
                  <a:pt x="1883172" y="83249"/>
                  <a:pt x="1883479" y="78913"/>
                  <a:pt x="1885967" y="78581"/>
                </a:cubicBezTo>
                <a:cubicBezTo>
                  <a:pt x="1897010" y="77108"/>
                  <a:pt x="1908192" y="80168"/>
                  <a:pt x="1919304" y="80962"/>
                </a:cubicBezTo>
                <a:cubicBezTo>
                  <a:pt x="1925777" y="82581"/>
                  <a:pt x="1934250" y="84860"/>
                  <a:pt x="1940735" y="85725"/>
                </a:cubicBezTo>
                <a:cubicBezTo>
                  <a:pt x="1948642" y="86779"/>
                  <a:pt x="1956610" y="87312"/>
                  <a:pt x="1964548" y="88106"/>
                </a:cubicBezTo>
                <a:cubicBezTo>
                  <a:pt x="1981087" y="91413"/>
                  <a:pt x="1978713" y="92147"/>
                  <a:pt x="2000267" y="88106"/>
                </a:cubicBezTo>
                <a:cubicBezTo>
                  <a:pt x="2005201" y="87181"/>
                  <a:pt x="2014554" y="83344"/>
                  <a:pt x="2014554" y="83344"/>
                </a:cubicBezTo>
                <a:cubicBezTo>
                  <a:pt x="2030930" y="72427"/>
                  <a:pt x="2023412" y="75630"/>
                  <a:pt x="2035985" y="71437"/>
                </a:cubicBezTo>
                <a:cubicBezTo>
                  <a:pt x="2043534" y="60116"/>
                  <a:pt x="2039842" y="67011"/>
                  <a:pt x="2045510" y="50006"/>
                </a:cubicBezTo>
                <a:cubicBezTo>
                  <a:pt x="2047208" y="44912"/>
                  <a:pt x="2048311" y="39519"/>
                  <a:pt x="2052654" y="35719"/>
                </a:cubicBezTo>
                <a:cubicBezTo>
                  <a:pt x="2056962" y="31950"/>
                  <a:pt x="2066942" y="26194"/>
                  <a:pt x="2066942" y="26194"/>
                </a:cubicBezTo>
                <a:cubicBezTo>
                  <a:pt x="2071704" y="26988"/>
                  <a:pt x="2076605" y="27188"/>
                  <a:pt x="2081229" y="28575"/>
                </a:cubicBezTo>
                <a:cubicBezTo>
                  <a:pt x="2084629" y="29595"/>
                  <a:pt x="2087672" y="31576"/>
                  <a:pt x="2090754" y="33337"/>
                </a:cubicBezTo>
                <a:cubicBezTo>
                  <a:pt x="2096713" y="36742"/>
                  <a:pt x="2100565" y="39872"/>
                  <a:pt x="2105042" y="45244"/>
                </a:cubicBezTo>
                <a:cubicBezTo>
                  <a:pt x="2106874" y="47442"/>
                  <a:pt x="2108384" y="49902"/>
                  <a:pt x="2109804" y="52387"/>
                </a:cubicBezTo>
                <a:cubicBezTo>
                  <a:pt x="2111565" y="55469"/>
                  <a:pt x="2113249" y="58616"/>
                  <a:pt x="2114567" y="61912"/>
                </a:cubicBezTo>
                <a:cubicBezTo>
                  <a:pt x="2118431" y="71571"/>
                  <a:pt x="2119372" y="76371"/>
                  <a:pt x="2121710" y="85725"/>
                </a:cubicBezTo>
                <a:cubicBezTo>
                  <a:pt x="2122504" y="96044"/>
                  <a:pt x="2122808" y="106412"/>
                  <a:pt x="2124092" y="116681"/>
                </a:cubicBezTo>
                <a:cubicBezTo>
                  <a:pt x="2124403" y="119172"/>
                  <a:pt x="2126082" y="121346"/>
                  <a:pt x="2126473" y="123825"/>
                </a:cubicBezTo>
                <a:cubicBezTo>
                  <a:pt x="2129344" y="142011"/>
                  <a:pt x="2130323" y="160480"/>
                  <a:pt x="2133617" y="178594"/>
                </a:cubicBezTo>
                <a:cubicBezTo>
                  <a:pt x="2134202" y="181814"/>
                  <a:pt x="2135460" y="184891"/>
                  <a:pt x="2135998" y="188119"/>
                </a:cubicBezTo>
                <a:cubicBezTo>
                  <a:pt x="2140133" y="212931"/>
                  <a:pt x="2136546" y="200665"/>
                  <a:pt x="2140760" y="223837"/>
                </a:cubicBezTo>
                <a:cubicBezTo>
                  <a:pt x="2141346" y="227057"/>
                  <a:pt x="2142348" y="230187"/>
                  <a:pt x="2143142" y="233362"/>
                </a:cubicBezTo>
                <a:cubicBezTo>
                  <a:pt x="2144255" y="242270"/>
                  <a:pt x="2145387" y="255092"/>
                  <a:pt x="2147904" y="264319"/>
                </a:cubicBezTo>
                <a:cubicBezTo>
                  <a:pt x="2149225" y="269162"/>
                  <a:pt x="2151079" y="273844"/>
                  <a:pt x="2152667" y="278606"/>
                </a:cubicBezTo>
                <a:cubicBezTo>
                  <a:pt x="2153461" y="280987"/>
                  <a:pt x="2154439" y="283315"/>
                  <a:pt x="2155048" y="285750"/>
                </a:cubicBezTo>
                <a:cubicBezTo>
                  <a:pt x="2156380" y="291077"/>
                  <a:pt x="2159871" y="306080"/>
                  <a:pt x="2162192" y="309562"/>
                </a:cubicBezTo>
                <a:cubicBezTo>
                  <a:pt x="2163779" y="311943"/>
                  <a:pt x="2165674" y="314146"/>
                  <a:pt x="2166954" y="316706"/>
                </a:cubicBezTo>
                <a:cubicBezTo>
                  <a:pt x="2168076" y="318951"/>
                  <a:pt x="2168346" y="321543"/>
                  <a:pt x="2169335" y="323850"/>
                </a:cubicBezTo>
                <a:cubicBezTo>
                  <a:pt x="2170733" y="327113"/>
                  <a:pt x="2172510" y="330200"/>
                  <a:pt x="2174098" y="333375"/>
                </a:cubicBezTo>
                <a:cubicBezTo>
                  <a:pt x="2174892" y="336550"/>
                  <a:pt x="2175793" y="339700"/>
                  <a:pt x="2176479" y="342900"/>
                </a:cubicBezTo>
                <a:cubicBezTo>
                  <a:pt x="2179869" y="358718"/>
                  <a:pt x="2182831" y="374659"/>
                  <a:pt x="2186004" y="390525"/>
                </a:cubicBezTo>
                <a:cubicBezTo>
                  <a:pt x="2186496" y="392986"/>
                  <a:pt x="2187695" y="395255"/>
                  <a:pt x="2188385" y="397669"/>
                </a:cubicBezTo>
                <a:cubicBezTo>
                  <a:pt x="2189284" y="400816"/>
                  <a:pt x="2190057" y="403999"/>
                  <a:pt x="2190767" y="407194"/>
                </a:cubicBezTo>
                <a:cubicBezTo>
                  <a:pt x="2191645" y="411145"/>
                  <a:pt x="2192166" y="415174"/>
                  <a:pt x="2193148" y="419100"/>
                </a:cubicBezTo>
                <a:cubicBezTo>
                  <a:pt x="2193757" y="421535"/>
                  <a:pt x="2194869" y="423822"/>
                  <a:pt x="2195529" y="426244"/>
                </a:cubicBezTo>
                <a:cubicBezTo>
                  <a:pt x="2197251" y="432559"/>
                  <a:pt x="2200292" y="445294"/>
                  <a:pt x="2200292" y="445294"/>
                </a:cubicBezTo>
                <a:cubicBezTo>
                  <a:pt x="2201086" y="452438"/>
                  <a:pt x="2201657" y="459610"/>
                  <a:pt x="2202673" y="466725"/>
                </a:cubicBezTo>
                <a:cubicBezTo>
                  <a:pt x="2204108" y="476772"/>
                  <a:pt x="2205356" y="478803"/>
                  <a:pt x="2207435" y="488156"/>
                </a:cubicBezTo>
                <a:cubicBezTo>
                  <a:pt x="2208313" y="492107"/>
                  <a:pt x="2209023" y="496093"/>
                  <a:pt x="2209817" y="500062"/>
                </a:cubicBezTo>
                <a:cubicBezTo>
                  <a:pt x="2209023" y="546893"/>
                  <a:pt x="2208921" y="593742"/>
                  <a:pt x="2207435" y="640556"/>
                </a:cubicBezTo>
                <a:cubicBezTo>
                  <a:pt x="2207324" y="644050"/>
                  <a:pt x="2200739" y="663699"/>
                  <a:pt x="2200292" y="664369"/>
                </a:cubicBezTo>
                <a:lnTo>
                  <a:pt x="2195529" y="671512"/>
                </a:lnTo>
                <a:cubicBezTo>
                  <a:pt x="2194735" y="674687"/>
                  <a:pt x="2194437" y="678029"/>
                  <a:pt x="2193148" y="681037"/>
                </a:cubicBezTo>
                <a:cubicBezTo>
                  <a:pt x="2190019" y="688338"/>
                  <a:pt x="2186288" y="689269"/>
                  <a:pt x="2181242" y="695325"/>
                </a:cubicBezTo>
                <a:cubicBezTo>
                  <a:pt x="2179410" y="697524"/>
                  <a:pt x="2178380" y="700330"/>
                  <a:pt x="2176479" y="702469"/>
                </a:cubicBezTo>
                <a:cubicBezTo>
                  <a:pt x="2172005" y="707503"/>
                  <a:pt x="2166954" y="711994"/>
                  <a:pt x="2162192" y="716756"/>
                </a:cubicBezTo>
                <a:lnTo>
                  <a:pt x="2155048" y="723900"/>
                </a:lnTo>
                <a:cubicBezTo>
                  <a:pt x="2154254" y="726281"/>
                  <a:pt x="2153790" y="728799"/>
                  <a:pt x="2152667" y="731044"/>
                </a:cubicBezTo>
                <a:cubicBezTo>
                  <a:pt x="2151387" y="733604"/>
                  <a:pt x="2149031" y="735557"/>
                  <a:pt x="2147904" y="738187"/>
                </a:cubicBezTo>
                <a:cubicBezTo>
                  <a:pt x="2146615" y="741195"/>
                  <a:pt x="2146422" y="744565"/>
                  <a:pt x="2145523" y="747712"/>
                </a:cubicBezTo>
                <a:cubicBezTo>
                  <a:pt x="2144833" y="750126"/>
                  <a:pt x="2143936" y="752475"/>
                  <a:pt x="2143142" y="754856"/>
                </a:cubicBezTo>
                <a:cubicBezTo>
                  <a:pt x="2142348" y="775494"/>
                  <a:pt x="2142134" y="796162"/>
                  <a:pt x="2140760" y="816769"/>
                </a:cubicBezTo>
                <a:cubicBezTo>
                  <a:pt x="2140729" y="817236"/>
                  <a:pt x="2137145" y="832003"/>
                  <a:pt x="2135998" y="833437"/>
                </a:cubicBezTo>
                <a:cubicBezTo>
                  <a:pt x="2134210" y="835672"/>
                  <a:pt x="2131235" y="836612"/>
                  <a:pt x="2128854" y="838200"/>
                </a:cubicBezTo>
                <a:cubicBezTo>
                  <a:pt x="2127267" y="840581"/>
                  <a:pt x="2126116" y="843320"/>
                  <a:pt x="2124092" y="845344"/>
                </a:cubicBezTo>
                <a:cubicBezTo>
                  <a:pt x="2119477" y="849959"/>
                  <a:pt x="2115613" y="850551"/>
                  <a:pt x="2109804" y="852487"/>
                </a:cubicBezTo>
                <a:cubicBezTo>
                  <a:pt x="2107423" y="854075"/>
                  <a:pt x="2105220" y="855970"/>
                  <a:pt x="2102660" y="857250"/>
                </a:cubicBezTo>
                <a:cubicBezTo>
                  <a:pt x="2095319" y="860921"/>
                  <a:pt x="2083032" y="861192"/>
                  <a:pt x="2076467" y="862012"/>
                </a:cubicBezTo>
                <a:cubicBezTo>
                  <a:pt x="2059798" y="861218"/>
                  <a:pt x="2043046" y="861474"/>
                  <a:pt x="2026460" y="859631"/>
                </a:cubicBezTo>
                <a:cubicBezTo>
                  <a:pt x="2021471" y="859077"/>
                  <a:pt x="2016935" y="856456"/>
                  <a:pt x="2012173" y="854869"/>
                </a:cubicBezTo>
                <a:cubicBezTo>
                  <a:pt x="2006848" y="853094"/>
                  <a:pt x="2001060" y="853281"/>
                  <a:pt x="1995504" y="852487"/>
                </a:cubicBezTo>
                <a:cubicBezTo>
                  <a:pt x="1993123" y="850900"/>
                  <a:pt x="1990920" y="849005"/>
                  <a:pt x="1988360" y="847725"/>
                </a:cubicBezTo>
                <a:cubicBezTo>
                  <a:pt x="1980381" y="843736"/>
                  <a:pt x="1966575" y="843717"/>
                  <a:pt x="1959785" y="842962"/>
                </a:cubicBezTo>
                <a:cubicBezTo>
                  <a:pt x="1919814" y="829638"/>
                  <a:pt x="1970986" y="845919"/>
                  <a:pt x="1852629" y="838200"/>
                </a:cubicBezTo>
                <a:cubicBezTo>
                  <a:pt x="1849087" y="837969"/>
                  <a:pt x="1846186" y="835198"/>
                  <a:pt x="1843104" y="833437"/>
                </a:cubicBezTo>
                <a:cubicBezTo>
                  <a:pt x="1830182" y="826053"/>
                  <a:pt x="1841911" y="830659"/>
                  <a:pt x="1828817" y="826294"/>
                </a:cubicBezTo>
                <a:cubicBezTo>
                  <a:pt x="1806591" y="811477"/>
                  <a:pt x="1823374" y="820046"/>
                  <a:pt x="1802623" y="814387"/>
                </a:cubicBezTo>
                <a:cubicBezTo>
                  <a:pt x="1797780" y="813066"/>
                  <a:pt x="1788335" y="809625"/>
                  <a:pt x="1788335" y="809625"/>
                </a:cubicBezTo>
                <a:lnTo>
                  <a:pt x="1543067" y="812006"/>
                </a:lnTo>
                <a:cubicBezTo>
                  <a:pt x="1539795" y="812067"/>
                  <a:pt x="1536737" y="813677"/>
                  <a:pt x="1533542" y="814387"/>
                </a:cubicBezTo>
                <a:cubicBezTo>
                  <a:pt x="1529591" y="815265"/>
                  <a:pt x="1525540" y="815704"/>
                  <a:pt x="1521635" y="816769"/>
                </a:cubicBezTo>
                <a:cubicBezTo>
                  <a:pt x="1516792" y="818090"/>
                  <a:pt x="1507348" y="821531"/>
                  <a:pt x="1507348" y="821531"/>
                </a:cubicBezTo>
                <a:cubicBezTo>
                  <a:pt x="1504967" y="823119"/>
                  <a:pt x="1502764" y="825014"/>
                  <a:pt x="1500204" y="826294"/>
                </a:cubicBezTo>
                <a:cubicBezTo>
                  <a:pt x="1496203" y="828294"/>
                  <a:pt x="1487349" y="829912"/>
                  <a:pt x="1483535" y="831056"/>
                </a:cubicBezTo>
                <a:cubicBezTo>
                  <a:pt x="1478727" y="832499"/>
                  <a:pt x="1474010" y="834231"/>
                  <a:pt x="1469248" y="835819"/>
                </a:cubicBezTo>
                <a:cubicBezTo>
                  <a:pt x="1458599" y="839369"/>
                  <a:pt x="1435910" y="840581"/>
                  <a:pt x="1435910" y="840581"/>
                </a:cubicBezTo>
                <a:cubicBezTo>
                  <a:pt x="1411924" y="848576"/>
                  <a:pt x="1449117" y="836381"/>
                  <a:pt x="1419242" y="845344"/>
                </a:cubicBezTo>
                <a:cubicBezTo>
                  <a:pt x="1390279" y="854033"/>
                  <a:pt x="1417367" y="847003"/>
                  <a:pt x="1395429" y="852487"/>
                </a:cubicBezTo>
                <a:lnTo>
                  <a:pt x="1245410" y="850106"/>
                </a:lnTo>
                <a:cubicBezTo>
                  <a:pt x="1242901" y="850030"/>
                  <a:pt x="1240777" y="847725"/>
                  <a:pt x="1238267" y="847725"/>
                </a:cubicBezTo>
                <a:cubicBezTo>
                  <a:pt x="1162856" y="847725"/>
                  <a:pt x="1087454" y="849312"/>
                  <a:pt x="1012048" y="850106"/>
                </a:cubicBezTo>
                <a:cubicBezTo>
                  <a:pt x="995045" y="855774"/>
                  <a:pt x="1001937" y="852084"/>
                  <a:pt x="990617" y="859631"/>
                </a:cubicBezTo>
                <a:cubicBezTo>
                  <a:pt x="977913" y="878686"/>
                  <a:pt x="994589" y="855658"/>
                  <a:pt x="978710" y="871537"/>
                </a:cubicBezTo>
                <a:cubicBezTo>
                  <a:pt x="962831" y="887416"/>
                  <a:pt x="985859" y="870740"/>
                  <a:pt x="966804" y="883444"/>
                </a:cubicBezTo>
                <a:cubicBezTo>
                  <a:pt x="963810" y="892427"/>
                  <a:pt x="963086" y="896687"/>
                  <a:pt x="954898" y="904875"/>
                </a:cubicBezTo>
                <a:cubicBezTo>
                  <a:pt x="952517" y="907256"/>
                  <a:pt x="949910" y="909432"/>
                  <a:pt x="947754" y="912019"/>
                </a:cubicBezTo>
                <a:cubicBezTo>
                  <a:pt x="939239" y="922237"/>
                  <a:pt x="947234" y="916818"/>
                  <a:pt x="935848" y="926306"/>
                </a:cubicBezTo>
                <a:cubicBezTo>
                  <a:pt x="933649" y="928138"/>
                  <a:pt x="930903" y="929237"/>
                  <a:pt x="928704" y="931069"/>
                </a:cubicBezTo>
                <a:cubicBezTo>
                  <a:pt x="926117" y="933225"/>
                  <a:pt x="924218" y="936145"/>
                  <a:pt x="921560" y="938212"/>
                </a:cubicBezTo>
                <a:cubicBezTo>
                  <a:pt x="917042" y="941726"/>
                  <a:pt x="907273" y="947737"/>
                  <a:pt x="907273" y="947737"/>
                </a:cubicBezTo>
                <a:cubicBezTo>
                  <a:pt x="896620" y="963715"/>
                  <a:pt x="909169" y="948060"/>
                  <a:pt x="895367" y="957262"/>
                </a:cubicBezTo>
                <a:cubicBezTo>
                  <a:pt x="892565" y="959130"/>
                  <a:pt x="890810" y="962250"/>
                  <a:pt x="888223" y="964406"/>
                </a:cubicBezTo>
                <a:cubicBezTo>
                  <a:pt x="886024" y="966238"/>
                  <a:pt x="883278" y="967337"/>
                  <a:pt x="881079" y="969169"/>
                </a:cubicBezTo>
                <a:cubicBezTo>
                  <a:pt x="862738" y="984452"/>
                  <a:pt x="884532" y="969246"/>
                  <a:pt x="866792" y="981075"/>
                </a:cubicBezTo>
                <a:cubicBezTo>
                  <a:pt x="865204" y="983456"/>
                  <a:pt x="864053" y="986195"/>
                  <a:pt x="862029" y="988219"/>
                </a:cubicBezTo>
                <a:cubicBezTo>
                  <a:pt x="860005" y="990243"/>
                  <a:pt x="856673" y="990746"/>
                  <a:pt x="854885" y="992981"/>
                </a:cubicBezTo>
                <a:cubicBezTo>
                  <a:pt x="845648" y="1004527"/>
                  <a:pt x="860947" y="997311"/>
                  <a:pt x="845360" y="1002506"/>
                </a:cubicBezTo>
                <a:cubicBezTo>
                  <a:pt x="827620" y="1014335"/>
                  <a:pt x="849414" y="999129"/>
                  <a:pt x="831073" y="1014412"/>
                </a:cubicBezTo>
                <a:cubicBezTo>
                  <a:pt x="828874" y="1016244"/>
                  <a:pt x="826310" y="1017587"/>
                  <a:pt x="823929" y="1019175"/>
                </a:cubicBezTo>
                <a:cubicBezTo>
                  <a:pt x="822342" y="1021556"/>
                  <a:pt x="821191" y="1024295"/>
                  <a:pt x="819167" y="1026319"/>
                </a:cubicBezTo>
                <a:cubicBezTo>
                  <a:pt x="817143" y="1028343"/>
                  <a:pt x="813811" y="1028846"/>
                  <a:pt x="812023" y="1031081"/>
                </a:cubicBezTo>
                <a:cubicBezTo>
                  <a:pt x="798878" y="1047512"/>
                  <a:pt x="822971" y="1029340"/>
                  <a:pt x="802498" y="1042987"/>
                </a:cubicBezTo>
                <a:cubicBezTo>
                  <a:pt x="799323" y="1047750"/>
                  <a:pt x="797020" y="1053228"/>
                  <a:pt x="792973" y="1057275"/>
                </a:cubicBezTo>
                <a:cubicBezTo>
                  <a:pt x="790592" y="1059656"/>
                  <a:pt x="787897" y="1061761"/>
                  <a:pt x="785829" y="1064419"/>
                </a:cubicBezTo>
                <a:cubicBezTo>
                  <a:pt x="782315" y="1068937"/>
                  <a:pt x="776304" y="1078706"/>
                  <a:pt x="776304" y="1078706"/>
                </a:cubicBezTo>
                <a:cubicBezTo>
                  <a:pt x="775658" y="1081937"/>
                  <a:pt x="772983" y="1096295"/>
                  <a:pt x="771542" y="1100137"/>
                </a:cubicBezTo>
                <a:cubicBezTo>
                  <a:pt x="765284" y="1116824"/>
                  <a:pt x="768921" y="1102997"/>
                  <a:pt x="762017" y="1116806"/>
                </a:cubicBezTo>
                <a:cubicBezTo>
                  <a:pt x="756650" y="1127540"/>
                  <a:pt x="763398" y="1120864"/>
                  <a:pt x="754873" y="1131094"/>
                </a:cubicBezTo>
                <a:cubicBezTo>
                  <a:pt x="752717" y="1133681"/>
                  <a:pt x="749796" y="1135579"/>
                  <a:pt x="747729" y="1138237"/>
                </a:cubicBezTo>
                <a:cubicBezTo>
                  <a:pt x="744215" y="1142755"/>
                  <a:pt x="741379" y="1147762"/>
                  <a:pt x="738204" y="1152525"/>
                </a:cubicBezTo>
                <a:cubicBezTo>
                  <a:pt x="736617" y="1154906"/>
                  <a:pt x="735823" y="1158082"/>
                  <a:pt x="733442" y="1159669"/>
                </a:cubicBezTo>
                <a:cubicBezTo>
                  <a:pt x="710243" y="1175133"/>
                  <a:pt x="746273" y="1150925"/>
                  <a:pt x="716773" y="1171575"/>
                </a:cubicBezTo>
                <a:cubicBezTo>
                  <a:pt x="712084" y="1174857"/>
                  <a:pt x="707248" y="1177925"/>
                  <a:pt x="702485" y="1181100"/>
                </a:cubicBezTo>
                <a:lnTo>
                  <a:pt x="688198" y="1190625"/>
                </a:lnTo>
                <a:cubicBezTo>
                  <a:pt x="686110" y="1192017"/>
                  <a:pt x="683435" y="1192212"/>
                  <a:pt x="681054" y="1193006"/>
                </a:cubicBezTo>
                <a:cubicBezTo>
                  <a:pt x="667328" y="1202158"/>
                  <a:pt x="680566" y="1194236"/>
                  <a:pt x="666767" y="1200150"/>
                </a:cubicBezTo>
                <a:cubicBezTo>
                  <a:pt x="663504" y="1201548"/>
                  <a:pt x="660538" y="1203594"/>
                  <a:pt x="657242" y="1204912"/>
                </a:cubicBezTo>
                <a:cubicBezTo>
                  <a:pt x="652581" y="1206776"/>
                  <a:pt x="647131" y="1206890"/>
                  <a:pt x="642954" y="1209675"/>
                </a:cubicBezTo>
                <a:cubicBezTo>
                  <a:pt x="631634" y="1217221"/>
                  <a:pt x="638523" y="1213533"/>
                  <a:pt x="621523" y="1219200"/>
                </a:cubicBezTo>
                <a:lnTo>
                  <a:pt x="614379" y="1221581"/>
                </a:lnTo>
                <a:cubicBezTo>
                  <a:pt x="611998" y="1222375"/>
                  <a:pt x="609711" y="1223549"/>
                  <a:pt x="607235" y="1223962"/>
                </a:cubicBezTo>
                <a:lnTo>
                  <a:pt x="592948" y="1226344"/>
                </a:lnTo>
                <a:cubicBezTo>
                  <a:pt x="588966" y="1227068"/>
                  <a:pt x="585085" y="1228549"/>
                  <a:pt x="581042" y="1228725"/>
                </a:cubicBezTo>
                <a:cubicBezTo>
                  <a:pt x="548519" y="1230139"/>
                  <a:pt x="515954" y="1230312"/>
                  <a:pt x="483410" y="1231106"/>
                </a:cubicBezTo>
                <a:cubicBezTo>
                  <a:pt x="461704" y="1236532"/>
                  <a:pt x="487969" y="1230455"/>
                  <a:pt x="450073" y="1235869"/>
                </a:cubicBezTo>
                <a:cubicBezTo>
                  <a:pt x="446833" y="1236332"/>
                  <a:pt x="443723" y="1237456"/>
                  <a:pt x="440548" y="1238250"/>
                </a:cubicBezTo>
                <a:lnTo>
                  <a:pt x="366729" y="1235869"/>
                </a:lnTo>
                <a:cubicBezTo>
                  <a:pt x="359458" y="1235496"/>
                  <a:pt x="343965" y="1233154"/>
                  <a:pt x="335773" y="1231106"/>
                </a:cubicBezTo>
                <a:cubicBezTo>
                  <a:pt x="333338" y="1230497"/>
                  <a:pt x="331090" y="1229217"/>
                  <a:pt x="328629" y="1228725"/>
                </a:cubicBezTo>
                <a:cubicBezTo>
                  <a:pt x="318107" y="1226621"/>
                  <a:pt x="297585" y="1224906"/>
                  <a:pt x="288148" y="1223962"/>
                </a:cubicBezTo>
                <a:cubicBezTo>
                  <a:pt x="285767" y="1223168"/>
                  <a:pt x="283439" y="1222190"/>
                  <a:pt x="281004" y="1221581"/>
                </a:cubicBezTo>
                <a:cubicBezTo>
                  <a:pt x="268873" y="1218549"/>
                  <a:pt x="261003" y="1218301"/>
                  <a:pt x="247667" y="1216819"/>
                </a:cubicBezTo>
                <a:cubicBezTo>
                  <a:pt x="233766" y="1212184"/>
                  <a:pt x="247186" y="1216246"/>
                  <a:pt x="226235" y="1212056"/>
                </a:cubicBezTo>
                <a:cubicBezTo>
                  <a:pt x="211367" y="1209083"/>
                  <a:pt x="222045" y="1210697"/>
                  <a:pt x="209567" y="1207294"/>
                </a:cubicBezTo>
                <a:cubicBezTo>
                  <a:pt x="203252" y="1205572"/>
                  <a:pt x="196867" y="1204119"/>
                  <a:pt x="190517" y="1202531"/>
                </a:cubicBezTo>
                <a:cubicBezTo>
                  <a:pt x="190485" y="1202523"/>
                  <a:pt x="172672" y="1196583"/>
                  <a:pt x="169085" y="1195387"/>
                </a:cubicBezTo>
                <a:lnTo>
                  <a:pt x="161942" y="1193006"/>
                </a:lnTo>
                <a:lnTo>
                  <a:pt x="154798" y="1190625"/>
                </a:lnTo>
                <a:cubicBezTo>
                  <a:pt x="152417" y="1189037"/>
                  <a:pt x="150214" y="1187142"/>
                  <a:pt x="147654" y="1185862"/>
                </a:cubicBezTo>
                <a:cubicBezTo>
                  <a:pt x="144239" y="1184154"/>
                  <a:pt x="134035" y="1181863"/>
                  <a:pt x="130985" y="1181100"/>
                </a:cubicBezTo>
                <a:lnTo>
                  <a:pt x="116698" y="1166812"/>
                </a:lnTo>
                <a:cubicBezTo>
                  <a:pt x="88922" y="1139034"/>
                  <a:pt x="120268" y="1161255"/>
                  <a:pt x="100029" y="1147762"/>
                </a:cubicBezTo>
                <a:lnTo>
                  <a:pt x="90504" y="1133475"/>
                </a:lnTo>
                <a:cubicBezTo>
                  <a:pt x="88917" y="1131094"/>
                  <a:pt x="87766" y="1128355"/>
                  <a:pt x="85742" y="1126331"/>
                </a:cubicBezTo>
                <a:lnTo>
                  <a:pt x="71454" y="1112044"/>
                </a:lnTo>
                <a:cubicBezTo>
                  <a:pt x="66943" y="1098510"/>
                  <a:pt x="70848" y="1106675"/>
                  <a:pt x="54785" y="1090612"/>
                </a:cubicBezTo>
                <a:lnTo>
                  <a:pt x="47642" y="1083469"/>
                </a:lnTo>
                <a:cubicBezTo>
                  <a:pt x="43450" y="1070895"/>
                  <a:pt x="46652" y="1078413"/>
                  <a:pt x="35735" y="1062037"/>
                </a:cubicBezTo>
                <a:lnTo>
                  <a:pt x="30973" y="1054894"/>
                </a:lnTo>
                <a:lnTo>
                  <a:pt x="26210" y="1040606"/>
                </a:lnTo>
                <a:cubicBezTo>
                  <a:pt x="25175" y="1037501"/>
                  <a:pt x="25118" y="1034089"/>
                  <a:pt x="23829" y="1031081"/>
                </a:cubicBezTo>
                <a:cubicBezTo>
                  <a:pt x="22702" y="1028450"/>
                  <a:pt x="20229" y="1026552"/>
                  <a:pt x="19067" y="1023937"/>
                </a:cubicBezTo>
                <a:cubicBezTo>
                  <a:pt x="17028" y="1019350"/>
                  <a:pt x="15892" y="1014412"/>
                  <a:pt x="14304" y="1009650"/>
                </a:cubicBezTo>
                <a:cubicBezTo>
                  <a:pt x="13510" y="1007269"/>
                  <a:pt x="12415" y="1004967"/>
                  <a:pt x="11923" y="1002506"/>
                </a:cubicBezTo>
                <a:cubicBezTo>
                  <a:pt x="11129" y="998537"/>
                  <a:pt x="10524" y="994526"/>
                  <a:pt x="9542" y="990600"/>
                </a:cubicBezTo>
                <a:cubicBezTo>
                  <a:pt x="6156" y="977056"/>
                  <a:pt x="-380" y="990203"/>
                  <a:pt x="17" y="990600"/>
                </a:cubicBezTo>
                <a:close/>
              </a:path>
            </a:pathLst>
          </a:custGeom>
          <a:solidFill>
            <a:srgbClr val="558ED5">
              <a:alpha val="30196"/>
            </a:srgbClr>
          </a:solidFill>
          <a:ln w="127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1995488" y="4145756"/>
            <a:ext cx="702468" cy="495300"/>
          </a:xfrm>
          <a:custGeom>
            <a:avLst/>
            <a:gdLst>
              <a:gd name="connsiteX0" fmla="*/ 681037 w 702468"/>
              <a:gd name="connsiteY0" fmla="*/ 7144 h 495300"/>
              <a:gd name="connsiteX1" fmla="*/ 669131 w 702468"/>
              <a:gd name="connsiteY1" fmla="*/ 4763 h 495300"/>
              <a:gd name="connsiteX2" fmla="*/ 633412 w 702468"/>
              <a:gd name="connsiteY2" fmla="*/ 0 h 495300"/>
              <a:gd name="connsiteX3" fmla="*/ 590550 w 702468"/>
              <a:gd name="connsiteY3" fmla="*/ 2382 h 495300"/>
              <a:gd name="connsiteX4" fmla="*/ 583406 w 702468"/>
              <a:gd name="connsiteY4" fmla="*/ 4763 h 495300"/>
              <a:gd name="connsiteX5" fmla="*/ 447675 w 702468"/>
              <a:gd name="connsiteY5" fmla="*/ 2382 h 495300"/>
              <a:gd name="connsiteX6" fmla="*/ 88106 w 702468"/>
              <a:gd name="connsiteY6" fmla="*/ 4763 h 495300"/>
              <a:gd name="connsiteX7" fmla="*/ 21431 w 702468"/>
              <a:gd name="connsiteY7" fmla="*/ 7144 h 495300"/>
              <a:gd name="connsiteX8" fmla="*/ 7143 w 702468"/>
              <a:gd name="connsiteY8" fmla="*/ 11907 h 495300"/>
              <a:gd name="connsiteX9" fmla="*/ 0 w 702468"/>
              <a:gd name="connsiteY9" fmla="*/ 14288 h 495300"/>
              <a:gd name="connsiteX10" fmla="*/ 2381 w 702468"/>
              <a:gd name="connsiteY10" fmla="*/ 45244 h 495300"/>
              <a:gd name="connsiteX11" fmla="*/ 7143 w 702468"/>
              <a:gd name="connsiteY11" fmla="*/ 64294 h 495300"/>
              <a:gd name="connsiteX12" fmla="*/ 4762 w 702468"/>
              <a:gd name="connsiteY12" fmla="*/ 83344 h 495300"/>
              <a:gd name="connsiteX13" fmla="*/ 2381 w 702468"/>
              <a:gd name="connsiteY13" fmla="*/ 90488 h 495300"/>
              <a:gd name="connsiteX14" fmla="*/ 4762 w 702468"/>
              <a:gd name="connsiteY14" fmla="*/ 130969 h 495300"/>
              <a:gd name="connsiteX15" fmla="*/ 9525 w 702468"/>
              <a:gd name="connsiteY15" fmla="*/ 145257 h 495300"/>
              <a:gd name="connsiteX16" fmla="*/ 14287 w 702468"/>
              <a:gd name="connsiteY16" fmla="*/ 161925 h 495300"/>
              <a:gd name="connsiteX17" fmla="*/ 19050 w 702468"/>
              <a:gd name="connsiteY17" fmla="*/ 178594 h 495300"/>
              <a:gd name="connsiteX18" fmla="*/ 23812 w 702468"/>
              <a:gd name="connsiteY18" fmla="*/ 221457 h 495300"/>
              <a:gd name="connsiteX19" fmla="*/ 28575 w 702468"/>
              <a:gd name="connsiteY19" fmla="*/ 235744 h 495300"/>
              <a:gd name="connsiteX20" fmla="*/ 30956 w 702468"/>
              <a:gd name="connsiteY20" fmla="*/ 242888 h 495300"/>
              <a:gd name="connsiteX21" fmla="*/ 40481 w 702468"/>
              <a:gd name="connsiteY21" fmla="*/ 257175 h 495300"/>
              <a:gd name="connsiteX22" fmla="*/ 52387 w 702468"/>
              <a:gd name="connsiteY22" fmla="*/ 269082 h 495300"/>
              <a:gd name="connsiteX23" fmla="*/ 61912 w 702468"/>
              <a:gd name="connsiteY23" fmla="*/ 280988 h 495300"/>
              <a:gd name="connsiteX24" fmla="*/ 71437 w 702468"/>
              <a:gd name="connsiteY24" fmla="*/ 295275 h 495300"/>
              <a:gd name="connsiteX25" fmla="*/ 78581 w 702468"/>
              <a:gd name="connsiteY25" fmla="*/ 304800 h 495300"/>
              <a:gd name="connsiteX26" fmla="*/ 88106 w 702468"/>
              <a:gd name="connsiteY26" fmla="*/ 326232 h 495300"/>
              <a:gd name="connsiteX27" fmla="*/ 92868 w 702468"/>
              <a:gd name="connsiteY27" fmla="*/ 333375 h 495300"/>
              <a:gd name="connsiteX28" fmla="*/ 95250 w 702468"/>
              <a:gd name="connsiteY28" fmla="*/ 345282 h 495300"/>
              <a:gd name="connsiteX29" fmla="*/ 109537 w 702468"/>
              <a:gd name="connsiteY29" fmla="*/ 357188 h 495300"/>
              <a:gd name="connsiteX30" fmla="*/ 111918 w 702468"/>
              <a:gd name="connsiteY30" fmla="*/ 364332 h 495300"/>
              <a:gd name="connsiteX31" fmla="*/ 123825 w 702468"/>
              <a:gd name="connsiteY31" fmla="*/ 378619 h 495300"/>
              <a:gd name="connsiteX32" fmla="*/ 130968 w 702468"/>
              <a:gd name="connsiteY32" fmla="*/ 392907 h 495300"/>
              <a:gd name="connsiteX33" fmla="*/ 138112 w 702468"/>
              <a:gd name="connsiteY33" fmla="*/ 400050 h 495300"/>
              <a:gd name="connsiteX34" fmla="*/ 147637 w 702468"/>
              <a:gd name="connsiteY34" fmla="*/ 414338 h 495300"/>
              <a:gd name="connsiteX35" fmla="*/ 152400 w 702468"/>
              <a:gd name="connsiteY35" fmla="*/ 421482 h 495300"/>
              <a:gd name="connsiteX36" fmla="*/ 159543 w 702468"/>
              <a:gd name="connsiteY36" fmla="*/ 426244 h 495300"/>
              <a:gd name="connsiteX37" fmla="*/ 169068 w 702468"/>
              <a:gd name="connsiteY37" fmla="*/ 440532 h 495300"/>
              <a:gd name="connsiteX38" fmla="*/ 183356 w 702468"/>
              <a:gd name="connsiteY38" fmla="*/ 450057 h 495300"/>
              <a:gd name="connsiteX39" fmla="*/ 190500 w 702468"/>
              <a:gd name="connsiteY39" fmla="*/ 454819 h 495300"/>
              <a:gd name="connsiteX40" fmla="*/ 197643 w 702468"/>
              <a:gd name="connsiteY40" fmla="*/ 457200 h 495300"/>
              <a:gd name="connsiteX41" fmla="*/ 247650 w 702468"/>
              <a:gd name="connsiteY41" fmla="*/ 464344 h 495300"/>
              <a:gd name="connsiteX42" fmla="*/ 257175 w 702468"/>
              <a:gd name="connsiteY42" fmla="*/ 466725 h 495300"/>
              <a:gd name="connsiteX43" fmla="*/ 359568 w 702468"/>
              <a:gd name="connsiteY43" fmla="*/ 471488 h 495300"/>
              <a:gd name="connsiteX44" fmla="*/ 378618 w 702468"/>
              <a:gd name="connsiteY44" fmla="*/ 476250 h 495300"/>
              <a:gd name="connsiteX45" fmla="*/ 388143 w 702468"/>
              <a:gd name="connsiteY45" fmla="*/ 478632 h 495300"/>
              <a:gd name="connsiteX46" fmla="*/ 400050 w 702468"/>
              <a:gd name="connsiteY46" fmla="*/ 481013 h 495300"/>
              <a:gd name="connsiteX47" fmla="*/ 409575 w 702468"/>
              <a:gd name="connsiteY47" fmla="*/ 483394 h 495300"/>
              <a:gd name="connsiteX48" fmla="*/ 416718 w 702468"/>
              <a:gd name="connsiteY48" fmla="*/ 485775 h 495300"/>
              <a:gd name="connsiteX49" fmla="*/ 433387 w 702468"/>
              <a:gd name="connsiteY49" fmla="*/ 488157 h 495300"/>
              <a:gd name="connsiteX50" fmla="*/ 464343 w 702468"/>
              <a:gd name="connsiteY50" fmla="*/ 492919 h 495300"/>
              <a:gd name="connsiteX51" fmla="*/ 583406 w 702468"/>
              <a:gd name="connsiteY51" fmla="*/ 495300 h 495300"/>
              <a:gd name="connsiteX52" fmla="*/ 626268 w 702468"/>
              <a:gd name="connsiteY52" fmla="*/ 492919 h 495300"/>
              <a:gd name="connsiteX53" fmla="*/ 640556 w 702468"/>
              <a:gd name="connsiteY53" fmla="*/ 488157 h 495300"/>
              <a:gd name="connsiteX54" fmla="*/ 654843 w 702468"/>
              <a:gd name="connsiteY54" fmla="*/ 483394 h 495300"/>
              <a:gd name="connsiteX55" fmla="*/ 669131 w 702468"/>
              <a:gd name="connsiteY55" fmla="*/ 473869 h 495300"/>
              <a:gd name="connsiteX56" fmla="*/ 683418 w 702468"/>
              <a:gd name="connsiteY56" fmla="*/ 461963 h 495300"/>
              <a:gd name="connsiteX57" fmla="*/ 688181 w 702468"/>
              <a:gd name="connsiteY57" fmla="*/ 454819 h 495300"/>
              <a:gd name="connsiteX58" fmla="*/ 690562 w 702468"/>
              <a:gd name="connsiteY58" fmla="*/ 447675 h 495300"/>
              <a:gd name="connsiteX59" fmla="*/ 695325 w 702468"/>
              <a:gd name="connsiteY59" fmla="*/ 438150 h 495300"/>
              <a:gd name="connsiteX60" fmla="*/ 692943 w 702468"/>
              <a:gd name="connsiteY60" fmla="*/ 397669 h 495300"/>
              <a:gd name="connsiteX61" fmla="*/ 692943 w 702468"/>
              <a:gd name="connsiteY61" fmla="*/ 223838 h 495300"/>
              <a:gd name="connsiteX62" fmla="*/ 695325 w 702468"/>
              <a:gd name="connsiteY62" fmla="*/ 173832 h 495300"/>
              <a:gd name="connsiteX63" fmla="*/ 697706 w 702468"/>
              <a:gd name="connsiteY63" fmla="*/ 161925 h 495300"/>
              <a:gd name="connsiteX64" fmla="*/ 702468 w 702468"/>
              <a:gd name="connsiteY64" fmla="*/ 130969 h 495300"/>
              <a:gd name="connsiteX65" fmla="*/ 700087 w 702468"/>
              <a:gd name="connsiteY65" fmla="*/ 66675 h 495300"/>
              <a:gd name="connsiteX66" fmla="*/ 692943 w 702468"/>
              <a:gd name="connsiteY66" fmla="*/ 40482 h 495300"/>
              <a:gd name="connsiteX67" fmla="*/ 688181 w 702468"/>
              <a:gd name="connsiteY67" fmla="*/ 26194 h 495300"/>
              <a:gd name="connsiteX68" fmla="*/ 681037 w 702468"/>
              <a:gd name="connsiteY68" fmla="*/ 7144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02468" h="495300">
                <a:moveTo>
                  <a:pt x="681037" y="7144"/>
                </a:moveTo>
                <a:cubicBezTo>
                  <a:pt x="677862" y="3572"/>
                  <a:pt x="673123" y="5428"/>
                  <a:pt x="669131" y="4763"/>
                </a:cubicBezTo>
                <a:cubicBezTo>
                  <a:pt x="659290" y="3123"/>
                  <a:pt x="643023" y="1202"/>
                  <a:pt x="633412" y="0"/>
                </a:cubicBezTo>
                <a:cubicBezTo>
                  <a:pt x="619125" y="794"/>
                  <a:pt x="604795" y="1025"/>
                  <a:pt x="590550" y="2382"/>
                </a:cubicBezTo>
                <a:cubicBezTo>
                  <a:pt x="588051" y="2620"/>
                  <a:pt x="585916" y="4763"/>
                  <a:pt x="583406" y="4763"/>
                </a:cubicBezTo>
                <a:cubicBezTo>
                  <a:pt x="538155" y="4763"/>
                  <a:pt x="492919" y="3176"/>
                  <a:pt x="447675" y="2382"/>
                </a:cubicBezTo>
                <a:lnTo>
                  <a:pt x="88106" y="4763"/>
                </a:lnTo>
                <a:cubicBezTo>
                  <a:pt x="65868" y="5011"/>
                  <a:pt x="43584" y="5189"/>
                  <a:pt x="21431" y="7144"/>
                </a:cubicBezTo>
                <a:cubicBezTo>
                  <a:pt x="16430" y="7585"/>
                  <a:pt x="11906" y="10319"/>
                  <a:pt x="7143" y="11907"/>
                </a:cubicBezTo>
                <a:lnTo>
                  <a:pt x="0" y="14288"/>
                </a:lnTo>
                <a:cubicBezTo>
                  <a:pt x="794" y="24607"/>
                  <a:pt x="918" y="34999"/>
                  <a:pt x="2381" y="45244"/>
                </a:cubicBezTo>
                <a:cubicBezTo>
                  <a:pt x="3307" y="51724"/>
                  <a:pt x="7143" y="64294"/>
                  <a:pt x="7143" y="64294"/>
                </a:cubicBezTo>
                <a:cubicBezTo>
                  <a:pt x="6349" y="70644"/>
                  <a:pt x="5907" y="77048"/>
                  <a:pt x="4762" y="83344"/>
                </a:cubicBezTo>
                <a:cubicBezTo>
                  <a:pt x="4313" y="85814"/>
                  <a:pt x="2381" y="87978"/>
                  <a:pt x="2381" y="90488"/>
                </a:cubicBezTo>
                <a:cubicBezTo>
                  <a:pt x="2381" y="104005"/>
                  <a:pt x="3014" y="117566"/>
                  <a:pt x="4762" y="130969"/>
                </a:cubicBezTo>
                <a:cubicBezTo>
                  <a:pt x="5411" y="135947"/>
                  <a:pt x="7937" y="140494"/>
                  <a:pt x="9525" y="145257"/>
                </a:cubicBezTo>
                <a:cubicBezTo>
                  <a:pt x="15230" y="162372"/>
                  <a:pt x="8312" y="141011"/>
                  <a:pt x="14287" y="161925"/>
                </a:cubicBezTo>
                <a:cubicBezTo>
                  <a:pt x="21130" y="185879"/>
                  <a:pt x="11590" y="148765"/>
                  <a:pt x="19050" y="178594"/>
                </a:cubicBezTo>
                <a:cubicBezTo>
                  <a:pt x="19676" y="185485"/>
                  <a:pt x="21640" y="212045"/>
                  <a:pt x="23812" y="221457"/>
                </a:cubicBezTo>
                <a:cubicBezTo>
                  <a:pt x="24941" y="226348"/>
                  <a:pt x="26987" y="230982"/>
                  <a:pt x="28575" y="235744"/>
                </a:cubicBezTo>
                <a:cubicBezTo>
                  <a:pt x="29369" y="238125"/>
                  <a:pt x="29564" y="240799"/>
                  <a:pt x="30956" y="242888"/>
                </a:cubicBezTo>
                <a:lnTo>
                  <a:pt x="40481" y="257175"/>
                </a:lnTo>
                <a:cubicBezTo>
                  <a:pt x="46832" y="266701"/>
                  <a:pt x="42860" y="262731"/>
                  <a:pt x="52387" y="269082"/>
                </a:cubicBezTo>
                <a:cubicBezTo>
                  <a:pt x="57749" y="285167"/>
                  <a:pt x="50313" y="267732"/>
                  <a:pt x="61912" y="280988"/>
                </a:cubicBezTo>
                <a:cubicBezTo>
                  <a:pt x="65681" y="285295"/>
                  <a:pt x="68262" y="290513"/>
                  <a:pt x="71437" y="295275"/>
                </a:cubicBezTo>
                <a:cubicBezTo>
                  <a:pt x="73639" y="298577"/>
                  <a:pt x="76274" y="301570"/>
                  <a:pt x="78581" y="304800"/>
                </a:cubicBezTo>
                <a:cubicBezTo>
                  <a:pt x="85655" y="314704"/>
                  <a:pt x="83267" y="311715"/>
                  <a:pt x="88106" y="326232"/>
                </a:cubicBezTo>
                <a:cubicBezTo>
                  <a:pt x="89011" y="328947"/>
                  <a:pt x="91281" y="330994"/>
                  <a:pt x="92868" y="333375"/>
                </a:cubicBezTo>
                <a:cubicBezTo>
                  <a:pt x="93662" y="337344"/>
                  <a:pt x="93440" y="341662"/>
                  <a:pt x="95250" y="345282"/>
                </a:cubicBezTo>
                <a:cubicBezTo>
                  <a:pt x="97541" y="349865"/>
                  <a:pt x="105435" y="354453"/>
                  <a:pt x="109537" y="357188"/>
                </a:cubicBezTo>
                <a:cubicBezTo>
                  <a:pt x="110331" y="359569"/>
                  <a:pt x="110795" y="362087"/>
                  <a:pt x="111918" y="364332"/>
                </a:cubicBezTo>
                <a:cubicBezTo>
                  <a:pt x="115232" y="370960"/>
                  <a:pt x="118561" y="373355"/>
                  <a:pt x="123825" y="378619"/>
                </a:cubicBezTo>
                <a:cubicBezTo>
                  <a:pt x="126211" y="385777"/>
                  <a:pt x="125840" y="386753"/>
                  <a:pt x="130968" y="392907"/>
                </a:cubicBezTo>
                <a:cubicBezTo>
                  <a:pt x="133124" y="395494"/>
                  <a:pt x="136045" y="397392"/>
                  <a:pt x="138112" y="400050"/>
                </a:cubicBezTo>
                <a:cubicBezTo>
                  <a:pt x="141626" y="404568"/>
                  <a:pt x="144462" y="409575"/>
                  <a:pt x="147637" y="414338"/>
                </a:cubicBezTo>
                <a:lnTo>
                  <a:pt x="152400" y="421482"/>
                </a:lnTo>
                <a:cubicBezTo>
                  <a:pt x="153987" y="423863"/>
                  <a:pt x="157162" y="424657"/>
                  <a:pt x="159543" y="426244"/>
                </a:cubicBezTo>
                <a:lnTo>
                  <a:pt x="169068" y="440532"/>
                </a:lnTo>
                <a:cubicBezTo>
                  <a:pt x="172243" y="445295"/>
                  <a:pt x="178593" y="446882"/>
                  <a:pt x="183356" y="450057"/>
                </a:cubicBezTo>
                <a:lnTo>
                  <a:pt x="190500" y="454819"/>
                </a:lnTo>
                <a:cubicBezTo>
                  <a:pt x="192588" y="456211"/>
                  <a:pt x="195197" y="456636"/>
                  <a:pt x="197643" y="457200"/>
                </a:cubicBezTo>
                <a:cubicBezTo>
                  <a:pt x="222925" y="463035"/>
                  <a:pt x="221114" y="461932"/>
                  <a:pt x="247650" y="464344"/>
                </a:cubicBezTo>
                <a:cubicBezTo>
                  <a:pt x="250825" y="465138"/>
                  <a:pt x="253940" y="466227"/>
                  <a:pt x="257175" y="466725"/>
                </a:cubicBezTo>
                <a:cubicBezTo>
                  <a:pt x="288874" y="471602"/>
                  <a:pt x="333647" y="470726"/>
                  <a:pt x="359568" y="471488"/>
                </a:cubicBezTo>
                <a:cubicBezTo>
                  <a:pt x="372338" y="475744"/>
                  <a:pt x="361370" y="472417"/>
                  <a:pt x="378618" y="476250"/>
                </a:cubicBezTo>
                <a:cubicBezTo>
                  <a:pt x="381813" y="476960"/>
                  <a:pt x="384948" y="477922"/>
                  <a:pt x="388143" y="478632"/>
                </a:cubicBezTo>
                <a:cubicBezTo>
                  <a:pt x="392094" y="479510"/>
                  <a:pt x="396099" y="480135"/>
                  <a:pt x="400050" y="481013"/>
                </a:cubicBezTo>
                <a:cubicBezTo>
                  <a:pt x="403245" y="481723"/>
                  <a:pt x="406428" y="482495"/>
                  <a:pt x="409575" y="483394"/>
                </a:cubicBezTo>
                <a:cubicBezTo>
                  <a:pt x="411988" y="484083"/>
                  <a:pt x="414257" y="485283"/>
                  <a:pt x="416718" y="485775"/>
                </a:cubicBezTo>
                <a:cubicBezTo>
                  <a:pt x="422222" y="486876"/>
                  <a:pt x="427839" y="487303"/>
                  <a:pt x="433387" y="488157"/>
                </a:cubicBezTo>
                <a:cubicBezTo>
                  <a:pt x="438604" y="488960"/>
                  <a:pt x="459875" y="492762"/>
                  <a:pt x="464343" y="492919"/>
                </a:cubicBezTo>
                <a:cubicBezTo>
                  <a:pt x="504014" y="494311"/>
                  <a:pt x="543718" y="494506"/>
                  <a:pt x="583406" y="495300"/>
                </a:cubicBezTo>
                <a:cubicBezTo>
                  <a:pt x="597693" y="494506"/>
                  <a:pt x="612069" y="494694"/>
                  <a:pt x="626268" y="492919"/>
                </a:cubicBezTo>
                <a:cubicBezTo>
                  <a:pt x="631249" y="492296"/>
                  <a:pt x="635793" y="489745"/>
                  <a:pt x="640556" y="488157"/>
                </a:cubicBezTo>
                <a:lnTo>
                  <a:pt x="654843" y="483394"/>
                </a:lnTo>
                <a:cubicBezTo>
                  <a:pt x="660273" y="481584"/>
                  <a:pt x="664368" y="477044"/>
                  <a:pt x="669131" y="473869"/>
                </a:cubicBezTo>
                <a:cubicBezTo>
                  <a:pt x="676158" y="469184"/>
                  <a:pt x="677686" y="468842"/>
                  <a:pt x="683418" y="461963"/>
                </a:cubicBezTo>
                <a:cubicBezTo>
                  <a:pt x="685250" y="459764"/>
                  <a:pt x="686593" y="457200"/>
                  <a:pt x="688181" y="454819"/>
                </a:cubicBezTo>
                <a:cubicBezTo>
                  <a:pt x="688975" y="452438"/>
                  <a:pt x="689573" y="449982"/>
                  <a:pt x="690562" y="447675"/>
                </a:cubicBezTo>
                <a:cubicBezTo>
                  <a:pt x="691960" y="444412"/>
                  <a:pt x="695156" y="441696"/>
                  <a:pt x="695325" y="438150"/>
                </a:cubicBezTo>
                <a:cubicBezTo>
                  <a:pt x="695968" y="424648"/>
                  <a:pt x="693737" y="411163"/>
                  <a:pt x="692943" y="397669"/>
                </a:cubicBezTo>
                <a:cubicBezTo>
                  <a:pt x="690166" y="294920"/>
                  <a:pt x="689380" y="325374"/>
                  <a:pt x="692943" y="223838"/>
                </a:cubicBezTo>
                <a:cubicBezTo>
                  <a:pt x="693528" y="207161"/>
                  <a:pt x="694045" y="190470"/>
                  <a:pt x="695325" y="173832"/>
                </a:cubicBezTo>
                <a:cubicBezTo>
                  <a:pt x="695635" y="169796"/>
                  <a:pt x="697091" y="165926"/>
                  <a:pt x="697706" y="161925"/>
                </a:cubicBezTo>
                <a:cubicBezTo>
                  <a:pt x="703471" y="124447"/>
                  <a:pt x="697009" y="158265"/>
                  <a:pt x="702468" y="130969"/>
                </a:cubicBezTo>
                <a:cubicBezTo>
                  <a:pt x="701674" y="109538"/>
                  <a:pt x="701425" y="88079"/>
                  <a:pt x="700087" y="66675"/>
                </a:cubicBezTo>
                <a:cubicBezTo>
                  <a:pt x="699569" y="58387"/>
                  <a:pt x="695454" y="48015"/>
                  <a:pt x="692943" y="40482"/>
                </a:cubicBezTo>
                <a:lnTo>
                  <a:pt x="688181" y="26194"/>
                </a:lnTo>
                <a:cubicBezTo>
                  <a:pt x="687428" y="23935"/>
                  <a:pt x="684212" y="10716"/>
                  <a:pt x="681037" y="7144"/>
                </a:cubicBezTo>
                <a:close/>
              </a:path>
            </a:pathLst>
          </a:custGeom>
          <a:solidFill>
            <a:srgbClr val="4F81BD">
              <a:alpha val="32157"/>
            </a:srgbClr>
          </a:solidFill>
          <a:ln w="1905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4026694" y="1609350"/>
            <a:ext cx="502444" cy="441471"/>
          </a:xfrm>
          <a:custGeom>
            <a:avLst/>
            <a:gdLst>
              <a:gd name="connsiteX0" fmla="*/ 492919 w 502444"/>
              <a:gd name="connsiteY0" fmla="*/ 2756 h 441471"/>
              <a:gd name="connsiteX1" fmla="*/ 495300 w 502444"/>
              <a:gd name="connsiteY1" fmla="*/ 109913 h 441471"/>
              <a:gd name="connsiteX2" fmla="*/ 500062 w 502444"/>
              <a:gd name="connsiteY2" fmla="*/ 155156 h 441471"/>
              <a:gd name="connsiteX3" fmla="*/ 502444 w 502444"/>
              <a:gd name="connsiteY3" fmla="*/ 164681 h 441471"/>
              <a:gd name="connsiteX4" fmla="*/ 500062 w 502444"/>
              <a:gd name="connsiteY4" fmla="*/ 226594 h 441471"/>
              <a:gd name="connsiteX5" fmla="*/ 495300 w 502444"/>
              <a:gd name="connsiteY5" fmla="*/ 264694 h 441471"/>
              <a:gd name="connsiteX6" fmla="*/ 492919 w 502444"/>
              <a:gd name="connsiteY6" fmla="*/ 295650 h 441471"/>
              <a:gd name="connsiteX7" fmla="*/ 488156 w 502444"/>
              <a:gd name="connsiteY7" fmla="*/ 326606 h 441471"/>
              <a:gd name="connsiteX8" fmla="*/ 485775 w 502444"/>
              <a:gd name="connsiteY8" fmla="*/ 343275 h 441471"/>
              <a:gd name="connsiteX9" fmla="*/ 483394 w 502444"/>
              <a:gd name="connsiteY9" fmla="*/ 350419 h 441471"/>
              <a:gd name="connsiteX10" fmla="*/ 476250 w 502444"/>
              <a:gd name="connsiteY10" fmla="*/ 376613 h 441471"/>
              <a:gd name="connsiteX11" fmla="*/ 473869 w 502444"/>
              <a:gd name="connsiteY11" fmla="*/ 393281 h 441471"/>
              <a:gd name="connsiteX12" fmla="*/ 469106 w 502444"/>
              <a:gd name="connsiteY12" fmla="*/ 419475 h 441471"/>
              <a:gd name="connsiteX13" fmla="*/ 461962 w 502444"/>
              <a:gd name="connsiteY13" fmla="*/ 426619 h 441471"/>
              <a:gd name="connsiteX14" fmla="*/ 397669 w 502444"/>
              <a:gd name="connsiteY14" fmla="*/ 436144 h 441471"/>
              <a:gd name="connsiteX15" fmla="*/ 233362 w 502444"/>
              <a:gd name="connsiteY15" fmla="*/ 433763 h 441471"/>
              <a:gd name="connsiteX16" fmla="*/ 216694 w 502444"/>
              <a:gd name="connsiteY16" fmla="*/ 431381 h 441471"/>
              <a:gd name="connsiteX17" fmla="*/ 209550 w 502444"/>
              <a:gd name="connsiteY17" fmla="*/ 429000 h 441471"/>
              <a:gd name="connsiteX18" fmla="*/ 200025 w 502444"/>
              <a:gd name="connsiteY18" fmla="*/ 426619 h 441471"/>
              <a:gd name="connsiteX19" fmla="*/ 192881 w 502444"/>
              <a:gd name="connsiteY19" fmla="*/ 424238 h 441471"/>
              <a:gd name="connsiteX20" fmla="*/ 161925 w 502444"/>
              <a:gd name="connsiteY20" fmla="*/ 419475 h 441471"/>
              <a:gd name="connsiteX21" fmla="*/ 135731 w 502444"/>
              <a:gd name="connsiteY21" fmla="*/ 412331 h 441471"/>
              <a:gd name="connsiteX22" fmla="*/ 128587 w 502444"/>
              <a:gd name="connsiteY22" fmla="*/ 409950 h 441471"/>
              <a:gd name="connsiteX23" fmla="*/ 114300 w 502444"/>
              <a:gd name="connsiteY23" fmla="*/ 400425 h 441471"/>
              <a:gd name="connsiteX24" fmla="*/ 92869 w 502444"/>
              <a:gd name="connsiteY24" fmla="*/ 381375 h 441471"/>
              <a:gd name="connsiteX25" fmla="*/ 88106 w 502444"/>
              <a:gd name="connsiteY25" fmla="*/ 374231 h 441471"/>
              <a:gd name="connsiteX26" fmla="*/ 80962 w 502444"/>
              <a:gd name="connsiteY26" fmla="*/ 371850 h 441471"/>
              <a:gd name="connsiteX27" fmla="*/ 73819 w 502444"/>
              <a:gd name="connsiteY27" fmla="*/ 367088 h 441471"/>
              <a:gd name="connsiteX28" fmla="*/ 57150 w 502444"/>
              <a:gd name="connsiteY28" fmla="*/ 345656 h 441471"/>
              <a:gd name="connsiteX29" fmla="*/ 50006 w 502444"/>
              <a:gd name="connsiteY29" fmla="*/ 340894 h 441471"/>
              <a:gd name="connsiteX30" fmla="*/ 38100 w 502444"/>
              <a:gd name="connsiteY30" fmla="*/ 324225 h 441471"/>
              <a:gd name="connsiteX31" fmla="*/ 35719 w 502444"/>
              <a:gd name="connsiteY31" fmla="*/ 317081 h 441471"/>
              <a:gd name="connsiteX32" fmla="*/ 30956 w 502444"/>
              <a:gd name="connsiteY32" fmla="*/ 309938 h 441471"/>
              <a:gd name="connsiteX33" fmla="*/ 26194 w 502444"/>
              <a:gd name="connsiteY33" fmla="*/ 300413 h 441471"/>
              <a:gd name="connsiteX34" fmla="*/ 16669 w 502444"/>
              <a:gd name="connsiteY34" fmla="*/ 286125 h 441471"/>
              <a:gd name="connsiteX35" fmla="*/ 14287 w 502444"/>
              <a:gd name="connsiteY35" fmla="*/ 278981 h 441471"/>
              <a:gd name="connsiteX36" fmla="*/ 4762 w 502444"/>
              <a:gd name="connsiteY36" fmla="*/ 264694 h 441471"/>
              <a:gd name="connsiteX37" fmla="*/ 0 w 502444"/>
              <a:gd name="connsiteY37" fmla="*/ 245644 h 441471"/>
              <a:gd name="connsiteX38" fmla="*/ 2381 w 502444"/>
              <a:gd name="connsiteY38" fmla="*/ 212306 h 441471"/>
              <a:gd name="connsiteX39" fmla="*/ 7144 w 502444"/>
              <a:gd name="connsiteY39" fmla="*/ 195638 h 441471"/>
              <a:gd name="connsiteX40" fmla="*/ 11906 w 502444"/>
              <a:gd name="connsiteY40" fmla="*/ 178969 h 441471"/>
              <a:gd name="connsiteX41" fmla="*/ 16669 w 502444"/>
              <a:gd name="connsiteY41" fmla="*/ 171825 h 441471"/>
              <a:gd name="connsiteX42" fmla="*/ 28575 w 502444"/>
              <a:gd name="connsiteY42" fmla="*/ 150394 h 441471"/>
              <a:gd name="connsiteX43" fmla="*/ 35719 w 502444"/>
              <a:gd name="connsiteY43" fmla="*/ 145631 h 441471"/>
              <a:gd name="connsiteX44" fmla="*/ 57150 w 502444"/>
              <a:gd name="connsiteY44" fmla="*/ 128963 h 441471"/>
              <a:gd name="connsiteX45" fmla="*/ 76200 w 502444"/>
              <a:gd name="connsiteY45" fmla="*/ 107531 h 441471"/>
              <a:gd name="connsiteX46" fmla="*/ 83344 w 502444"/>
              <a:gd name="connsiteY46" fmla="*/ 86100 h 441471"/>
              <a:gd name="connsiteX47" fmla="*/ 85725 w 502444"/>
              <a:gd name="connsiteY47" fmla="*/ 78956 h 441471"/>
              <a:gd name="connsiteX48" fmla="*/ 90487 w 502444"/>
              <a:gd name="connsiteY48" fmla="*/ 38475 h 441471"/>
              <a:gd name="connsiteX49" fmla="*/ 95250 w 502444"/>
              <a:gd name="connsiteY49" fmla="*/ 31331 h 441471"/>
              <a:gd name="connsiteX50" fmla="*/ 102394 w 502444"/>
              <a:gd name="connsiteY50" fmla="*/ 28950 h 441471"/>
              <a:gd name="connsiteX51" fmla="*/ 130969 w 502444"/>
              <a:gd name="connsiteY51" fmla="*/ 31331 h 441471"/>
              <a:gd name="connsiteX52" fmla="*/ 147637 w 502444"/>
              <a:gd name="connsiteY52" fmla="*/ 33713 h 441471"/>
              <a:gd name="connsiteX53" fmla="*/ 185737 w 502444"/>
              <a:gd name="connsiteY53" fmla="*/ 36094 h 441471"/>
              <a:gd name="connsiteX54" fmla="*/ 307181 w 502444"/>
              <a:gd name="connsiteY54" fmla="*/ 33713 h 441471"/>
              <a:gd name="connsiteX55" fmla="*/ 321469 w 502444"/>
              <a:gd name="connsiteY55" fmla="*/ 28950 h 441471"/>
              <a:gd name="connsiteX56" fmla="*/ 342900 w 502444"/>
              <a:gd name="connsiteY56" fmla="*/ 21806 h 441471"/>
              <a:gd name="connsiteX57" fmla="*/ 359569 w 502444"/>
              <a:gd name="connsiteY57" fmla="*/ 19425 h 441471"/>
              <a:gd name="connsiteX58" fmla="*/ 369094 w 502444"/>
              <a:gd name="connsiteY58" fmla="*/ 17044 h 441471"/>
              <a:gd name="connsiteX59" fmla="*/ 392906 w 502444"/>
              <a:gd name="connsiteY59" fmla="*/ 9900 h 441471"/>
              <a:gd name="connsiteX60" fmla="*/ 419100 w 502444"/>
              <a:gd name="connsiteY60" fmla="*/ 7519 h 441471"/>
              <a:gd name="connsiteX61" fmla="*/ 442912 w 502444"/>
              <a:gd name="connsiteY61" fmla="*/ 2756 h 441471"/>
              <a:gd name="connsiteX62" fmla="*/ 461962 w 502444"/>
              <a:gd name="connsiteY62" fmla="*/ 375 h 441471"/>
              <a:gd name="connsiteX63" fmla="*/ 495300 w 502444"/>
              <a:gd name="connsiteY63" fmla="*/ 28950 h 441471"/>
              <a:gd name="connsiteX64" fmla="*/ 492919 w 502444"/>
              <a:gd name="connsiteY64" fmla="*/ 2756 h 44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02444" h="441471">
                <a:moveTo>
                  <a:pt x="492919" y="2756"/>
                </a:moveTo>
                <a:cubicBezTo>
                  <a:pt x="492919" y="16250"/>
                  <a:pt x="494069" y="74206"/>
                  <a:pt x="495300" y="109913"/>
                </a:cubicBezTo>
                <a:cubicBezTo>
                  <a:pt x="495852" y="125929"/>
                  <a:pt x="497006" y="139876"/>
                  <a:pt x="500062" y="155156"/>
                </a:cubicBezTo>
                <a:cubicBezTo>
                  <a:pt x="500704" y="158365"/>
                  <a:pt x="501650" y="161506"/>
                  <a:pt x="502444" y="164681"/>
                </a:cubicBezTo>
                <a:cubicBezTo>
                  <a:pt x="501650" y="185319"/>
                  <a:pt x="501240" y="205975"/>
                  <a:pt x="500062" y="226594"/>
                </a:cubicBezTo>
                <a:cubicBezTo>
                  <a:pt x="498721" y="250054"/>
                  <a:pt x="497401" y="243681"/>
                  <a:pt x="495300" y="264694"/>
                </a:cubicBezTo>
                <a:cubicBezTo>
                  <a:pt x="494270" y="274992"/>
                  <a:pt x="493816" y="285340"/>
                  <a:pt x="492919" y="295650"/>
                </a:cubicBezTo>
                <a:cubicBezTo>
                  <a:pt x="490752" y="320565"/>
                  <a:pt x="492913" y="312334"/>
                  <a:pt x="488156" y="326606"/>
                </a:cubicBezTo>
                <a:cubicBezTo>
                  <a:pt x="487362" y="332162"/>
                  <a:pt x="486876" y="337771"/>
                  <a:pt x="485775" y="343275"/>
                </a:cubicBezTo>
                <a:cubicBezTo>
                  <a:pt x="485283" y="345736"/>
                  <a:pt x="484054" y="347997"/>
                  <a:pt x="483394" y="350419"/>
                </a:cubicBezTo>
                <a:cubicBezTo>
                  <a:pt x="475337" y="379961"/>
                  <a:pt x="481730" y="360169"/>
                  <a:pt x="476250" y="376613"/>
                </a:cubicBezTo>
                <a:cubicBezTo>
                  <a:pt x="475456" y="382169"/>
                  <a:pt x="474611" y="387718"/>
                  <a:pt x="473869" y="393281"/>
                </a:cubicBezTo>
                <a:cubicBezTo>
                  <a:pt x="473760" y="394097"/>
                  <a:pt x="472497" y="414389"/>
                  <a:pt x="469106" y="419475"/>
                </a:cubicBezTo>
                <a:cubicBezTo>
                  <a:pt x="467238" y="422277"/>
                  <a:pt x="464343" y="424238"/>
                  <a:pt x="461962" y="426619"/>
                </a:cubicBezTo>
                <a:cubicBezTo>
                  <a:pt x="453151" y="453055"/>
                  <a:pt x="461264" y="436144"/>
                  <a:pt x="397669" y="436144"/>
                </a:cubicBezTo>
                <a:cubicBezTo>
                  <a:pt x="342894" y="436144"/>
                  <a:pt x="288131" y="434557"/>
                  <a:pt x="233362" y="433763"/>
                </a:cubicBezTo>
                <a:cubicBezTo>
                  <a:pt x="227806" y="432969"/>
                  <a:pt x="222197" y="432482"/>
                  <a:pt x="216694" y="431381"/>
                </a:cubicBezTo>
                <a:cubicBezTo>
                  <a:pt x="214233" y="430889"/>
                  <a:pt x="211964" y="429690"/>
                  <a:pt x="209550" y="429000"/>
                </a:cubicBezTo>
                <a:cubicBezTo>
                  <a:pt x="206403" y="428101"/>
                  <a:pt x="203172" y="427518"/>
                  <a:pt x="200025" y="426619"/>
                </a:cubicBezTo>
                <a:cubicBezTo>
                  <a:pt x="197611" y="425929"/>
                  <a:pt x="195331" y="424783"/>
                  <a:pt x="192881" y="424238"/>
                </a:cubicBezTo>
                <a:cubicBezTo>
                  <a:pt x="184953" y="422476"/>
                  <a:pt x="169545" y="420745"/>
                  <a:pt x="161925" y="419475"/>
                </a:cubicBezTo>
                <a:cubicBezTo>
                  <a:pt x="148460" y="417231"/>
                  <a:pt x="149686" y="416983"/>
                  <a:pt x="135731" y="412331"/>
                </a:cubicBezTo>
                <a:lnTo>
                  <a:pt x="128587" y="409950"/>
                </a:lnTo>
                <a:cubicBezTo>
                  <a:pt x="123825" y="406775"/>
                  <a:pt x="118347" y="404472"/>
                  <a:pt x="114300" y="400425"/>
                </a:cubicBezTo>
                <a:cubicBezTo>
                  <a:pt x="97988" y="384114"/>
                  <a:pt x="105616" y="389875"/>
                  <a:pt x="92869" y="381375"/>
                </a:cubicBezTo>
                <a:cubicBezTo>
                  <a:pt x="91281" y="378994"/>
                  <a:pt x="90341" y="376019"/>
                  <a:pt x="88106" y="374231"/>
                </a:cubicBezTo>
                <a:cubicBezTo>
                  <a:pt x="86146" y="372663"/>
                  <a:pt x="83207" y="372972"/>
                  <a:pt x="80962" y="371850"/>
                </a:cubicBezTo>
                <a:cubicBezTo>
                  <a:pt x="78402" y="370570"/>
                  <a:pt x="76200" y="368675"/>
                  <a:pt x="73819" y="367088"/>
                </a:cubicBezTo>
                <a:cubicBezTo>
                  <a:pt x="67182" y="357132"/>
                  <a:pt x="65543" y="352650"/>
                  <a:pt x="57150" y="345656"/>
                </a:cubicBezTo>
                <a:cubicBezTo>
                  <a:pt x="54951" y="343824"/>
                  <a:pt x="52387" y="342481"/>
                  <a:pt x="50006" y="340894"/>
                </a:cubicBezTo>
                <a:cubicBezTo>
                  <a:pt x="33565" y="308008"/>
                  <a:pt x="57406" y="353185"/>
                  <a:pt x="38100" y="324225"/>
                </a:cubicBezTo>
                <a:cubicBezTo>
                  <a:pt x="36708" y="322136"/>
                  <a:pt x="36842" y="319326"/>
                  <a:pt x="35719" y="317081"/>
                </a:cubicBezTo>
                <a:cubicBezTo>
                  <a:pt x="34439" y="314521"/>
                  <a:pt x="32376" y="312423"/>
                  <a:pt x="30956" y="309938"/>
                </a:cubicBezTo>
                <a:cubicBezTo>
                  <a:pt x="29195" y="306856"/>
                  <a:pt x="28020" y="303457"/>
                  <a:pt x="26194" y="300413"/>
                </a:cubicBezTo>
                <a:cubicBezTo>
                  <a:pt x="23249" y="295505"/>
                  <a:pt x="18480" y="291555"/>
                  <a:pt x="16669" y="286125"/>
                </a:cubicBezTo>
                <a:cubicBezTo>
                  <a:pt x="15875" y="283744"/>
                  <a:pt x="15506" y="281175"/>
                  <a:pt x="14287" y="278981"/>
                </a:cubicBezTo>
                <a:cubicBezTo>
                  <a:pt x="11507" y="273978"/>
                  <a:pt x="4762" y="264694"/>
                  <a:pt x="4762" y="264694"/>
                </a:cubicBezTo>
                <a:cubicBezTo>
                  <a:pt x="2883" y="259057"/>
                  <a:pt x="0" y="251390"/>
                  <a:pt x="0" y="245644"/>
                </a:cubicBezTo>
                <a:cubicBezTo>
                  <a:pt x="0" y="234503"/>
                  <a:pt x="1151" y="223379"/>
                  <a:pt x="2381" y="212306"/>
                </a:cubicBezTo>
                <a:cubicBezTo>
                  <a:pt x="3059" y="206205"/>
                  <a:pt x="5500" y="201392"/>
                  <a:pt x="7144" y="195638"/>
                </a:cubicBezTo>
                <a:cubicBezTo>
                  <a:pt x="8161" y="192078"/>
                  <a:pt x="10003" y="182775"/>
                  <a:pt x="11906" y="178969"/>
                </a:cubicBezTo>
                <a:cubicBezTo>
                  <a:pt x="13186" y="176409"/>
                  <a:pt x="15081" y="174206"/>
                  <a:pt x="16669" y="171825"/>
                </a:cubicBezTo>
                <a:cubicBezTo>
                  <a:pt x="20860" y="159251"/>
                  <a:pt x="17658" y="166770"/>
                  <a:pt x="28575" y="150394"/>
                </a:cubicBezTo>
                <a:cubicBezTo>
                  <a:pt x="30163" y="148013"/>
                  <a:pt x="33520" y="147463"/>
                  <a:pt x="35719" y="145631"/>
                </a:cubicBezTo>
                <a:cubicBezTo>
                  <a:pt x="58097" y="126983"/>
                  <a:pt x="21043" y="153033"/>
                  <a:pt x="57150" y="128963"/>
                </a:cubicBezTo>
                <a:cubicBezTo>
                  <a:pt x="66934" y="122441"/>
                  <a:pt x="70474" y="116119"/>
                  <a:pt x="76200" y="107531"/>
                </a:cubicBezTo>
                <a:lnTo>
                  <a:pt x="83344" y="86100"/>
                </a:lnTo>
                <a:lnTo>
                  <a:pt x="85725" y="78956"/>
                </a:lnTo>
                <a:cubicBezTo>
                  <a:pt x="86101" y="73696"/>
                  <a:pt x="85076" y="49298"/>
                  <a:pt x="90487" y="38475"/>
                </a:cubicBezTo>
                <a:cubicBezTo>
                  <a:pt x="91767" y="35915"/>
                  <a:pt x="93015" y="33119"/>
                  <a:pt x="95250" y="31331"/>
                </a:cubicBezTo>
                <a:cubicBezTo>
                  <a:pt x="97210" y="29763"/>
                  <a:pt x="100013" y="29744"/>
                  <a:pt x="102394" y="28950"/>
                </a:cubicBezTo>
                <a:cubicBezTo>
                  <a:pt x="111919" y="29744"/>
                  <a:pt x="121464" y="30330"/>
                  <a:pt x="130969" y="31331"/>
                </a:cubicBezTo>
                <a:cubicBezTo>
                  <a:pt x="136551" y="31919"/>
                  <a:pt x="142046" y="33227"/>
                  <a:pt x="147637" y="33713"/>
                </a:cubicBezTo>
                <a:cubicBezTo>
                  <a:pt x="160314" y="34815"/>
                  <a:pt x="173037" y="35300"/>
                  <a:pt x="185737" y="36094"/>
                </a:cubicBezTo>
                <a:cubicBezTo>
                  <a:pt x="226218" y="35300"/>
                  <a:pt x="266748" y="35841"/>
                  <a:pt x="307181" y="33713"/>
                </a:cubicBezTo>
                <a:cubicBezTo>
                  <a:pt x="312194" y="33449"/>
                  <a:pt x="316706" y="30538"/>
                  <a:pt x="321469" y="28950"/>
                </a:cubicBezTo>
                <a:lnTo>
                  <a:pt x="342900" y="21806"/>
                </a:lnTo>
                <a:cubicBezTo>
                  <a:pt x="348225" y="20031"/>
                  <a:pt x="354047" y="20429"/>
                  <a:pt x="359569" y="19425"/>
                </a:cubicBezTo>
                <a:cubicBezTo>
                  <a:pt x="362789" y="18840"/>
                  <a:pt x="365959" y="17984"/>
                  <a:pt x="369094" y="17044"/>
                </a:cubicBezTo>
                <a:cubicBezTo>
                  <a:pt x="374514" y="15418"/>
                  <a:pt x="386315" y="10779"/>
                  <a:pt x="392906" y="9900"/>
                </a:cubicBezTo>
                <a:cubicBezTo>
                  <a:pt x="401596" y="8741"/>
                  <a:pt x="410393" y="8543"/>
                  <a:pt x="419100" y="7519"/>
                </a:cubicBezTo>
                <a:cubicBezTo>
                  <a:pt x="454749" y="3325"/>
                  <a:pt x="416411" y="7173"/>
                  <a:pt x="442912" y="2756"/>
                </a:cubicBezTo>
                <a:cubicBezTo>
                  <a:pt x="449224" y="1704"/>
                  <a:pt x="455612" y="1169"/>
                  <a:pt x="461962" y="375"/>
                </a:cubicBezTo>
                <a:cubicBezTo>
                  <a:pt x="501332" y="3403"/>
                  <a:pt x="492260" y="-7530"/>
                  <a:pt x="495300" y="28950"/>
                </a:cubicBezTo>
                <a:cubicBezTo>
                  <a:pt x="495366" y="29741"/>
                  <a:pt x="492919" y="-10738"/>
                  <a:pt x="492919" y="2756"/>
                </a:cubicBezTo>
                <a:close/>
              </a:path>
            </a:pathLst>
          </a:custGeom>
          <a:solidFill>
            <a:srgbClr val="4F81BD">
              <a:alpha val="23922"/>
            </a:srgbClr>
          </a:solidFill>
          <a:ln w="127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5343041" y="3624263"/>
            <a:ext cx="586294" cy="364331"/>
          </a:xfrm>
          <a:custGeom>
            <a:avLst/>
            <a:gdLst>
              <a:gd name="connsiteX0" fmla="*/ 505309 w 586294"/>
              <a:gd name="connsiteY0" fmla="*/ 54768 h 364331"/>
              <a:gd name="connsiteX1" fmla="*/ 512453 w 586294"/>
              <a:gd name="connsiteY1" fmla="*/ 83343 h 364331"/>
              <a:gd name="connsiteX2" fmla="*/ 521978 w 586294"/>
              <a:gd name="connsiteY2" fmla="*/ 97631 h 364331"/>
              <a:gd name="connsiteX3" fmla="*/ 533884 w 586294"/>
              <a:gd name="connsiteY3" fmla="*/ 116681 h 364331"/>
              <a:gd name="connsiteX4" fmla="*/ 541028 w 586294"/>
              <a:gd name="connsiteY4" fmla="*/ 130968 h 364331"/>
              <a:gd name="connsiteX5" fmla="*/ 545790 w 586294"/>
              <a:gd name="connsiteY5" fmla="*/ 138112 h 364331"/>
              <a:gd name="connsiteX6" fmla="*/ 548172 w 586294"/>
              <a:gd name="connsiteY6" fmla="*/ 145256 h 364331"/>
              <a:gd name="connsiteX7" fmla="*/ 552934 w 586294"/>
              <a:gd name="connsiteY7" fmla="*/ 152400 h 364331"/>
              <a:gd name="connsiteX8" fmla="*/ 560078 w 586294"/>
              <a:gd name="connsiteY8" fmla="*/ 166687 h 364331"/>
              <a:gd name="connsiteX9" fmla="*/ 562459 w 586294"/>
              <a:gd name="connsiteY9" fmla="*/ 173831 h 364331"/>
              <a:gd name="connsiteX10" fmla="*/ 569603 w 586294"/>
              <a:gd name="connsiteY10" fmla="*/ 188118 h 364331"/>
              <a:gd name="connsiteX11" fmla="*/ 576747 w 586294"/>
              <a:gd name="connsiteY11" fmla="*/ 221456 h 364331"/>
              <a:gd name="connsiteX12" fmla="*/ 581509 w 586294"/>
              <a:gd name="connsiteY12" fmla="*/ 238125 h 364331"/>
              <a:gd name="connsiteX13" fmla="*/ 583890 w 586294"/>
              <a:gd name="connsiteY13" fmla="*/ 250031 h 364331"/>
              <a:gd name="connsiteX14" fmla="*/ 586272 w 586294"/>
              <a:gd name="connsiteY14" fmla="*/ 285750 h 364331"/>
              <a:gd name="connsiteX15" fmla="*/ 583890 w 586294"/>
              <a:gd name="connsiteY15" fmla="*/ 328612 h 364331"/>
              <a:gd name="connsiteX16" fmla="*/ 576747 w 586294"/>
              <a:gd name="connsiteY16" fmla="*/ 333375 h 364331"/>
              <a:gd name="connsiteX17" fmla="*/ 457684 w 586294"/>
              <a:gd name="connsiteY17" fmla="*/ 335756 h 364331"/>
              <a:gd name="connsiteX18" fmla="*/ 450540 w 586294"/>
              <a:gd name="connsiteY18" fmla="*/ 338137 h 364331"/>
              <a:gd name="connsiteX19" fmla="*/ 414822 w 586294"/>
              <a:gd name="connsiteY19" fmla="*/ 342900 h 364331"/>
              <a:gd name="connsiteX20" fmla="*/ 395772 w 586294"/>
              <a:gd name="connsiteY20" fmla="*/ 347662 h 364331"/>
              <a:gd name="connsiteX21" fmla="*/ 374340 w 586294"/>
              <a:gd name="connsiteY21" fmla="*/ 352425 h 364331"/>
              <a:gd name="connsiteX22" fmla="*/ 352909 w 586294"/>
              <a:gd name="connsiteY22" fmla="*/ 357187 h 364331"/>
              <a:gd name="connsiteX23" fmla="*/ 310047 w 586294"/>
              <a:gd name="connsiteY23" fmla="*/ 361950 h 364331"/>
              <a:gd name="connsiteX24" fmla="*/ 293378 w 586294"/>
              <a:gd name="connsiteY24" fmla="*/ 364331 h 364331"/>
              <a:gd name="connsiteX25" fmla="*/ 38584 w 586294"/>
              <a:gd name="connsiteY25" fmla="*/ 361950 h 364331"/>
              <a:gd name="connsiteX26" fmla="*/ 29059 w 586294"/>
              <a:gd name="connsiteY26" fmla="*/ 359568 h 364331"/>
              <a:gd name="connsiteX27" fmla="*/ 12390 w 586294"/>
              <a:gd name="connsiteY27" fmla="*/ 357187 h 364331"/>
              <a:gd name="connsiteX28" fmla="*/ 5247 w 586294"/>
              <a:gd name="connsiteY28" fmla="*/ 354806 h 364331"/>
              <a:gd name="connsiteX29" fmla="*/ 2865 w 586294"/>
              <a:gd name="connsiteY29" fmla="*/ 326231 h 364331"/>
              <a:gd name="connsiteX30" fmla="*/ 5247 w 586294"/>
              <a:gd name="connsiteY30" fmla="*/ 309562 h 364331"/>
              <a:gd name="connsiteX31" fmla="*/ 7628 w 586294"/>
              <a:gd name="connsiteY31" fmla="*/ 266700 h 364331"/>
              <a:gd name="connsiteX32" fmla="*/ 10009 w 586294"/>
              <a:gd name="connsiteY32" fmla="*/ 259556 h 364331"/>
              <a:gd name="connsiteX33" fmla="*/ 14772 w 586294"/>
              <a:gd name="connsiteY33" fmla="*/ 235743 h 364331"/>
              <a:gd name="connsiteX34" fmla="*/ 31440 w 586294"/>
              <a:gd name="connsiteY34" fmla="*/ 185737 h 364331"/>
              <a:gd name="connsiteX35" fmla="*/ 33822 w 586294"/>
              <a:gd name="connsiteY35" fmla="*/ 173831 h 364331"/>
              <a:gd name="connsiteX36" fmla="*/ 31440 w 586294"/>
              <a:gd name="connsiteY36" fmla="*/ 123825 h 364331"/>
              <a:gd name="connsiteX37" fmla="*/ 31440 w 586294"/>
              <a:gd name="connsiteY37" fmla="*/ 102393 h 364331"/>
              <a:gd name="connsiteX38" fmla="*/ 45728 w 586294"/>
              <a:gd name="connsiteY38" fmla="*/ 100012 h 364331"/>
              <a:gd name="connsiteX39" fmla="*/ 90972 w 586294"/>
              <a:gd name="connsiteY39" fmla="*/ 97631 h 364331"/>
              <a:gd name="connsiteX40" fmla="*/ 105259 w 586294"/>
              <a:gd name="connsiteY40" fmla="*/ 90487 h 364331"/>
              <a:gd name="connsiteX41" fmla="*/ 112403 w 586294"/>
              <a:gd name="connsiteY41" fmla="*/ 88106 h 364331"/>
              <a:gd name="connsiteX42" fmla="*/ 121928 w 586294"/>
              <a:gd name="connsiteY42" fmla="*/ 80962 h 364331"/>
              <a:gd name="connsiteX43" fmla="*/ 129072 w 586294"/>
              <a:gd name="connsiteY43" fmla="*/ 73818 h 364331"/>
              <a:gd name="connsiteX44" fmla="*/ 136215 w 586294"/>
              <a:gd name="connsiteY44" fmla="*/ 71437 h 364331"/>
              <a:gd name="connsiteX45" fmla="*/ 143359 w 586294"/>
              <a:gd name="connsiteY45" fmla="*/ 66675 h 364331"/>
              <a:gd name="connsiteX46" fmla="*/ 157647 w 586294"/>
              <a:gd name="connsiteY46" fmla="*/ 61912 h 364331"/>
              <a:gd name="connsiteX47" fmla="*/ 179078 w 586294"/>
              <a:gd name="connsiteY47" fmla="*/ 52387 h 364331"/>
              <a:gd name="connsiteX48" fmla="*/ 193365 w 586294"/>
              <a:gd name="connsiteY48" fmla="*/ 47625 h 364331"/>
              <a:gd name="connsiteX49" fmla="*/ 200509 w 586294"/>
              <a:gd name="connsiteY49" fmla="*/ 45243 h 364331"/>
              <a:gd name="connsiteX50" fmla="*/ 219559 w 586294"/>
              <a:gd name="connsiteY50" fmla="*/ 42862 h 364331"/>
              <a:gd name="connsiteX51" fmla="*/ 240990 w 586294"/>
              <a:gd name="connsiteY51" fmla="*/ 38100 h 364331"/>
              <a:gd name="connsiteX52" fmla="*/ 255278 w 586294"/>
              <a:gd name="connsiteY52" fmla="*/ 33337 h 364331"/>
              <a:gd name="connsiteX53" fmla="*/ 269565 w 586294"/>
              <a:gd name="connsiteY53" fmla="*/ 28575 h 364331"/>
              <a:gd name="connsiteX54" fmla="*/ 276709 w 586294"/>
              <a:gd name="connsiteY54" fmla="*/ 26193 h 364331"/>
              <a:gd name="connsiteX55" fmla="*/ 336240 w 586294"/>
              <a:gd name="connsiteY55" fmla="*/ 21431 h 364331"/>
              <a:gd name="connsiteX56" fmla="*/ 355290 w 586294"/>
              <a:gd name="connsiteY56" fmla="*/ 19050 h 364331"/>
              <a:gd name="connsiteX57" fmla="*/ 371959 w 586294"/>
              <a:gd name="connsiteY57" fmla="*/ 14287 h 364331"/>
              <a:gd name="connsiteX58" fmla="*/ 383865 w 586294"/>
              <a:gd name="connsiteY58" fmla="*/ 11906 h 364331"/>
              <a:gd name="connsiteX59" fmla="*/ 393390 w 586294"/>
              <a:gd name="connsiteY59" fmla="*/ 9525 h 364331"/>
              <a:gd name="connsiteX60" fmla="*/ 424347 w 586294"/>
              <a:gd name="connsiteY60" fmla="*/ 4762 h 364331"/>
              <a:gd name="connsiteX61" fmla="*/ 462447 w 586294"/>
              <a:gd name="connsiteY61" fmla="*/ 0 h 364331"/>
              <a:gd name="connsiteX62" fmla="*/ 486259 w 586294"/>
              <a:gd name="connsiteY62" fmla="*/ 2381 h 364331"/>
              <a:gd name="connsiteX63" fmla="*/ 491022 w 586294"/>
              <a:gd name="connsiteY63" fmla="*/ 16668 h 364331"/>
              <a:gd name="connsiteX64" fmla="*/ 500547 w 586294"/>
              <a:gd name="connsiteY64" fmla="*/ 45243 h 364331"/>
              <a:gd name="connsiteX65" fmla="*/ 507690 w 586294"/>
              <a:gd name="connsiteY65" fmla="*/ 66675 h 364331"/>
              <a:gd name="connsiteX66" fmla="*/ 505309 w 586294"/>
              <a:gd name="connsiteY66" fmla="*/ 54768 h 36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86294" h="364331">
                <a:moveTo>
                  <a:pt x="505309" y="54768"/>
                </a:moveTo>
                <a:cubicBezTo>
                  <a:pt x="506500" y="61912"/>
                  <a:pt x="508259" y="77051"/>
                  <a:pt x="512453" y="83343"/>
                </a:cubicBezTo>
                <a:lnTo>
                  <a:pt x="521978" y="97631"/>
                </a:lnTo>
                <a:cubicBezTo>
                  <a:pt x="527645" y="114633"/>
                  <a:pt x="522563" y="109133"/>
                  <a:pt x="533884" y="116681"/>
                </a:cubicBezTo>
                <a:cubicBezTo>
                  <a:pt x="547529" y="137147"/>
                  <a:pt x="531174" y="111259"/>
                  <a:pt x="541028" y="130968"/>
                </a:cubicBezTo>
                <a:cubicBezTo>
                  <a:pt x="542308" y="133528"/>
                  <a:pt x="544510" y="135552"/>
                  <a:pt x="545790" y="138112"/>
                </a:cubicBezTo>
                <a:cubicBezTo>
                  <a:pt x="546913" y="140357"/>
                  <a:pt x="547049" y="143011"/>
                  <a:pt x="548172" y="145256"/>
                </a:cubicBezTo>
                <a:cubicBezTo>
                  <a:pt x="549452" y="147816"/>
                  <a:pt x="551654" y="149840"/>
                  <a:pt x="552934" y="152400"/>
                </a:cubicBezTo>
                <a:cubicBezTo>
                  <a:pt x="562788" y="172109"/>
                  <a:pt x="546433" y="146221"/>
                  <a:pt x="560078" y="166687"/>
                </a:cubicBezTo>
                <a:cubicBezTo>
                  <a:pt x="560872" y="169068"/>
                  <a:pt x="561336" y="171586"/>
                  <a:pt x="562459" y="173831"/>
                </a:cubicBezTo>
                <a:cubicBezTo>
                  <a:pt x="568962" y="186836"/>
                  <a:pt x="566012" y="174951"/>
                  <a:pt x="569603" y="188118"/>
                </a:cubicBezTo>
                <a:cubicBezTo>
                  <a:pt x="577565" y="217314"/>
                  <a:pt x="571792" y="196683"/>
                  <a:pt x="576747" y="221456"/>
                </a:cubicBezTo>
                <a:cubicBezTo>
                  <a:pt x="581204" y="243740"/>
                  <a:pt x="576968" y="219958"/>
                  <a:pt x="581509" y="238125"/>
                </a:cubicBezTo>
                <a:cubicBezTo>
                  <a:pt x="582491" y="242051"/>
                  <a:pt x="583096" y="246062"/>
                  <a:pt x="583890" y="250031"/>
                </a:cubicBezTo>
                <a:cubicBezTo>
                  <a:pt x="584684" y="261937"/>
                  <a:pt x="586272" y="273817"/>
                  <a:pt x="586272" y="285750"/>
                </a:cubicBezTo>
                <a:cubicBezTo>
                  <a:pt x="586272" y="300059"/>
                  <a:pt x="586696" y="314580"/>
                  <a:pt x="583890" y="328612"/>
                </a:cubicBezTo>
                <a:cubicBezTo>
                  <a:pt x="583329" y="331418"/>
                  <a:pt x="579604" y="333213"/>
                  <a:pt x="576747" y="333375"/>
                </a:cubicBezTo>
                <a:cubicBezTo>
                  <a:pt x="537115" y="335618"/>
                  <a:pt x="497372" y="334962"/>
                  <a:pt x="457684" y="335756"/>
                </a:cubicBezTo>
                <a:cubicBezTo>
                  <a:pt x="455303" y="336550"/>
                  <a:pt x="453001" y="337645"/>
                  <a:pt x="450540" y="338137"/>
                </a:cubicBezTo>
                <a:cubicBezTo>
                  <a:pt x="442540" y="339737"/>
                  <a:pt x="422333" y="341744"/>
                  <a:pt x="414822" y="342900"/>
                </a:cubicBezTo>
                <a:cubicBezTo>
                  <a:pt x="399079" y="345322"/>
                  <a:pt x="407607" y="344281"/>
                  <a:pt x="395772" y="347662"/>
                </a:cubicBezTo>
                <a:cubicBezTo>
                  <a:pt x="385619" y="350563"/>
                  <a:pt x="385376" y="349972"/>
                  <a:pt x="374340" y="352425"/>
                </a:cubicBezTo>
                <a:cubicBezTo>
                  <a:pt x="366084" y="354260"/>
                  <a:pt x="361600" y="356053"/>
                  <a:pt x="352909" y="357187"/>
                </a:cubicBezTo>
                <a:cubicBezTo>
                  <a:pt x="338654" y="359046"/>
                  <a:pt x="324278" y="359917"/>
                  <a:pt x="310047" y="361950"/>
                </a:cubicBezTo>
                <a:lnTo>
                  <a:pt x="293378" y="364331"/>
                </a:lnTo>
                <a:lnTo>
                  <a:pt x="38584" y="361950"/>
                </a:lnTo>
                <a:cubicBezTo>
                  <a:pt x="35312" y="361891"/>
                  <a:pt x="32279" y="360154"/>
                  <a:pt x="29059" y="359568"/>
                </a:cubicBezTo>
                <a:cubicBezTo>
                  <a:pt x="23537" y="358564"/>
                  <a:pt x="17946" y="357981"/>
                  <a:pt x="12390" y="357187"/>
                </a:cubicBezTo>
                <a:cubicBezTo>
                  <a:pt x="10009" y="356393"/>
                  <a:pt x="7207" y="356374"/>
                  <a:pt x="5247" y="354806"/>
                </a:cubicBezTo>
                <a:cubicBezTo>
                  <a:pt x="-4077" y="347347"/>
                  <a:pt x="1609" y="336280"/>
                  <a:pt x="2865" y="326231"/>
                </a:cubicBezTo>
                <a:cubicBezTo>
                  <a:pt x="3561" y="320662"/>
                  <a:pt x="4453" y="315118"/>
                  <a:pt x="5247" y="309562"/>
                </a:cubicBezTo>
                <a:cubicBezTo>
                  <a:pt x="6041" y="295275"/>
                  <a:pt x="6271" y="280945"/>
                  <a:pt x="7628" y="266700"/>
                </a:cubicBezTo>
                <a:cubicBezTo>
                  <a:pt x="7866" y="264201"/>
                  <a:pt x="9445" y="262002"/>
                  <a:pt x="10009" y="259556"/>
                </a:cubicBezTo>
                <a:cubicBezTo>
                  <a:pt x="11829" y="251668"/>
                  <a:pt x="12212" y="243423"/>
                  <a:pt x="14772" y="235743"/>
                </a:cubicBezTo>
                <a:lnTo>
                  <a:pt x="31440" y="185737"/>
                </a:lnTo>
                <a:cubicBezTo>
                  <a:pt x="32720" y="181897"/>
                  <a:pt x="33028" y="177800"/>
                  <a:pt x="33822" y="173831"/>
                </a:cubicBezTo>
                <a:cubicBezTo>
                  <a:pt x="33028" y="157162"/>
                  <a:pt x="32826" y="140455"/>
                  <a:pt x="31440" y="123825"/>
                </a:cubicBezTo>
                <a:cubicBezTo>
                  <a:pt x="30796" y="116099"/>
                  <a:pt x="22368" y="111465"/>
                  <a:pt x="31440" y="102393"/>
                </a:cubicBezTo>
                <a:cubicBezTo>
                  <a:pt x="34854" y="98979"/>
                  <a:pt x="40915" y="100397"/>
                  <a:pt x="45728" y="100012"/>
                </a:cubicBezTo>
                <a:cubicBezTo>
                  <a:pt x="60782" y="98808"/>
                  <a:pt x="75891" y="98425"/>
                  <a:pt x="90972" y="97631"/>
                </a:cubicBezTo>
                <a:cubicBezTo>
                  <a:pt x="108928" y="91646"/>
                  <a:pt x="86792" y="99721"/>
                  <a:pt x="105259" y="90487"/>
                </a:cubicBezTo>
                <a:cubicBezTo>
                  <a:pt x="107504" y="89364"/>
                  <a:pt x="110022" y="88900"/>
                  <a:pt x="112403" y="88106"/>
                </a:cubicBezTo>
                <a:cubicBezTo>
                  <a:pt x="115578" y="85725"/>
                  <a:pt x="118915" y="83545"/>
                  <a:pt x="121928" y="80962"/>
                </a:cubicBezTo>
                <a:cubicBezTo>
                  <a:pt x="124485" y="78770"/>
                  <a:pt x="126270" y="75686"/>
                  <a:pt x="129072" y="73818"/>
                </a:cubicBezTo>
                <a:cubicBezTo>
                  <a:pt x="131160" y="72426"/>
                  <a:pt x="133970" y="72559"/>
                  <a:pt x="136215" y="71437"/>
                </a:cubicBezTo>
                <a:cubicBezTo>
                  <a:pt x="138775" y="70157"/>
                  <a:pt x="140744" y="67837"/>
                  <a:pt x="143359" y="66675"/>
                </a:cubicBezTo>
                <a:cubicBezTo>
                  <a:pt x="147947" y="64636"/>
                  <a:pt x="157647" y="61912"/>
                  <a:pt x="157647" y="61912"/>
                </a:cubicBezTo>
                <a:cubicBezTo>
                  <a:pt x="168966" y="54366"/>
                  <a:pt x="162076" y="58054"/>
                  <a:pt x="179078" y="52387"/>
                </a:cubicBezTo>
                <a:lnTo>
                  <a:pt x="193365" y="47625"/>
                </a:lnTo>
                <a:cubicBezTo>
                  <a:pt x="195746" y="46831"/>
                  <a:pt x="198018" y="45554"/>
                  <a:pt x="200509" y="45243"/>
                </a:cubicBezTo>
                <a:lnTo>
                  <a:pt x="219559" y="42862"/>
                </a:lnTo>
                <a:cubicBezTo>
                  <a:pt x="240006" y="36047"/>
                  <a:pt x="207449" y="46486"/>
                  <a:pt x="240990" y="38100"/>
                </a:cubicBezTo>
                <a:cubicBezTo>
                  <a:pt x="245860" y="36882"/>
                  <a:pt x="250515" y="34925"/>
                  <a:pt x="255278" y="33337"/>
                </a:cubicBezTo>
                <a:lnTo>
                  <a:pt x="269565" y="28575"/>
                </a:lnTo>
                <a:cubicBezTo>
                  <a:pt x="271946" y="27781"/>
                  <a:pt x="274218" y="26504"/>
                  <a:pt x="276709" y="26193"/>
                </a:cubicBezTo>
                <a:cubicBezTo>
                  <a:pt x="309172" y="22136"/>
                  <a:pt x="289371" y="24188"/>
                  <a:pt x="336240" y="21431"/>
                </a:cubicBezTo>
                <a:cubicBezTo>
                  <a:pt x="342590" y="20637"/>
                  <a:pt x="348978" y="20102"/>
                  <a:pt x="355290" y="19050"/>
                </a:cubicBezTo>
                <a:cubicBezTo>
                  <a:pt x="368642" y="16825"/>
                  <a:pt x="360643" y="17116"/>
                  <a:pt x="371959" y="14287"/>
                </a:cubicBezTo>
                <a:cubicBezTo>
                  <a:pt x="375885" y="13305"/>
                  <a:pt x="379914" y="12784"/>
                  <a:pt x="383865" y="11906"/>
                </a:cubicBezTo>
                <a:cubicBezTo>
                  <a:pt x="387060" y="11196"/>
                  <a:pt x="390181" y="10167"/>
                  <a:pt x="393390" y="9525"/>
                </a:cubicBezTo>
                <a:cubicBezTo>
                  <a:pt x="406594" y="6884"/>
                  <a:pt x="410594" y="7054"/>
                  <a:pt x="424347" y="4762"/>
                </a:cubicBezTo>
                <a:cubicBezTo>
                  <a:pt x="453873" y="-158"/>
                  <a:pt x="412678" y="4524"/>
                  <a:pt x="462447" y="0"/>
                </a:cubicBezTo>
                <a:lnTo>
                  <a:pt x="486259" y="2381"/>
                </a:lnTo>
                <a:cubicBezTo>
                  <a:pt x="490595" y="4910"/>
                  <a:pt x="489434" y="11906"/>
                  <a:pt x="491022" y="16668"/>
                </a:cubicBezTo>
                <a:lnTo>
                  <a:pt x="500547" y="45243"/>
                </a:lnTo>
                <a:lnTo>
                  <a:pt x="507690" y="66675"/>
                </a:lnTo>
                <a:lnTo>
                  <a:pt x="505309" y="54768"/>
                </a:lnTo>
                <a:close/>
              </a:path>
            </a:pathLst>
          </a:custGeom>
          <a:solidFill>
            <a:srgbClr val="4F81BD">
              <a:alpha val="23922"/>
            </a:srgbClr>
          </a:solidFill>
          <a:ln w="285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487165" y="3749278"/>
            <a:ext cx="2170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Angel Park/Bronson </a:t>
            </a:r>
            <a:r>
              <a:rPr lang="en-US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Fld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945874" y="3290114"/>
            <a:ext cx="1662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Corry Station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01696" y="2035836"/>
            <a:ext cx="2202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Saufley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Fld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66202" y="5552837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 Pensacola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9906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imesy)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1,501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Operational Buildings and Structures</a:t>
            </a: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24M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Square Feet of Buildings and Structures</a:t>
            </a: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$3.6B 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Plant Replacement Value </a:t>
            </a:r>
            <a:endParaRPr lang="en-US" sz="2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8,622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Acres in 4 Distinct Sites</a:t>
            </a: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225 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Miles of Roadway</a:t>
            </a: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549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Housing Units </a:t>
            </a: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95 DoD 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Tenant Commands</a:t>
            </a:r>
            <a:endParaRPr lang="en-US" sz="2200" b="1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buClr>
                <a:srgbClr val="00206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31 Non-DoD </a:t>
            </a:r>
            <a:r>
              <a:rPr lang="en-US" sz="2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Tenant Commands</a:t>
            </a:r>
            <a:endParaRPr lang="en-US" sz="2200" b="1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erial NTTC Corry S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4350" y="3863340"/>
            <a:ext cx="3321050" cy="22129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 descr="DSC_0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81" y="4305935"/>
            <a:ext cx="2915919" cy="19387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9" descr="frontga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2765" y="1178560"/>
            <a:ext cx="3271838" cy="247491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Naval Air Station Pensacola Today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102616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2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Support services NAS Pensacola provides to tenants and the fleet:</a:t>
            </a:r>
          </a:p>
          <a:p>
            <a:pPr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Air Operations	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Port Operations </a:t>
            </a:r>
          </a:p>
          <a:p>
            <a:pPr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Public Works	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Weapons/Munitions</a:t>
            </a:r>
          </a:p>
          <a:p>
            <a:pPr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</a:rPr>
              <a:t>Safety 	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sym typeface="Wingdings" pitchFamily="2" charset="2"/>
              </a:rPr>
              <a:t>  Billeting/VQ</a:t>
            </a:r>
          </a:p>
          <a:p>
            <a:pPr marL="0" indent="0"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sym typeface="Wingdings" pitchFamily="2" charset="2"/>
              </a:rPr>
              <a:t>Galley	  Religious Services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</a:rPr>
              <a:t>	</a:t>
            </a:r>
          </a:p>
          <a:p>
            <a:pPr marL="0" indent="0"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Security/Force Protection	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Communication</a:t>
            </a:r>
          </a:p>
          <a:p>
            <a:pPr marL="0" indent="0"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Fleet and Family Support 	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EKMS</a:t>
            </a:r>
          </a:p>
          <a:p>
            <a:pPr marL="0" indent="0">
              <a:buClr>
                <a:srgbClr val="FF0000"/>
              </a:buClr>
              <a:buFont typeface="Arial" charset="0"/>
              <a:buNone/>
              <a:tabLst>
                <a:tab pos="4054475" algn="l"/>
              </a:tabLst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</a:rPr>
              <a:t>Fire and Emergency Services	</a:t>
            </a: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ELMR Radios</a:t>
            </a:r>
            <a:endParaRPr lang="en-US" sz="2200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buClr>
                <a:srgbClr val="FF0000"/>
              </a:buClr>
              <a:buFont typeface="Arial" charset="0"/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 </a:t>
            </a:r>
            <a:r>
              <a:rPr lang="en-US" sz="22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Morale, Welfare, and Recreation</a:t>
            </a:r>
          </a:p>
        </p:txBody>
      </p:sp>
      <p:pic>
        <p:nvPicPr>
          <p:cNvPr id="15" name="Picture 9" descr="useDSC_66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308" y="4622801"/>
            <a:ext cx="2562092" cy="170246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chap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8335" y="1485900"/>
            <a:ext cx="1828800" cy="247396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28600" y="5029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Note:  NAS Pensacola is 1 of 4 installations in the Continental U.S. with an active airfield and a </a:t>
            </a: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deep-water 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port.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and Fleet Support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170" name="Picture 2" descr="C:\Users\patrick.j.nichols\AppData\Local\Microsoft\Windows\Temporary Internet Files\Content.Outlook\D7AZSN12\13Feb15A1-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07169"/>
            <a:ext cx="2392019" cy="173372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7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Tenant Commands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9906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Naval Education and Training Command 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Center for Naval Aviation Technical Training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Center for Information Dominance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Naval Aviation Schools Command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Training Air Wing SIX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Naval Air Technical Training Center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Marine Aviation Training Support Group-21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Marine Aviation Training Support Group-23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Naval Medicine Operational Training Center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Naval Survival Training Institute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Navy Orientation Recruiting Unit</a:t>
            </a:r>
          </a:p>
          <a:p>
            <a:pPr marL="233363" indent="-233363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479th Flying Training Group (USAF)</a:t>
            </a:r>
          </a:p>
        </p:txBody>
      </p:sp>
      <p:pic>
        <p:nvPicPr>
          <p:cNvPr id="10" name="Picture 3" descr="NASC 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399" y="1318769"/>
            <a:ext cx="3282696" cy="20827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11" y="3609975"/>
            <a:ext cx="3308884" cy="2362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1"/>
          <p:cNvSpPr txBox="1">
            <a:spLocks/>
          </p:cNvSpPr>
          <p:nvPr/>
        </p:nvSpPr>
        <p:spPr bwMode="auto">
          <a:xfrm>
            <a:off x="228600" y="950913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Navy Information Operations Command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Naval Flight Demonstration Squadron (Blue Angels)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Naval Education and Training Security Assistance and Field Activity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U.S. Coast Guard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 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350</a:t>
            </a:r>
            <a:r>
              <a:rPr lang="en-US" b="1" i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Civil Affairs Command (U.S. Army Reserve)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National Naval Aviation Museum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U.S. Department of the Interior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Department of Homeland Security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3941763" algn="l"/>
              </a:tabLst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</a:t>
            </a:r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Department of Veteran Affairs - Barrancas National  Cemetery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6696" y="-8092"/>
            <a:ext cx="7148767" cy="95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Tenants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pPr>
              <a:defRPr/>
            </a:pPr>
            <a:fld id="{916B0A1D-E941-4DA7-BADA-DA2A7B6C901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7" descr="Ft Ba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725" y="4733794"/>
            <a:ext cx="2743200" cy="15796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8" descr="AVIATION MUSEUM 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3208" y="1219200"/>
            <a:ext cx="1853622" cy="279336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9" descr="zzDSC_3796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765040"/>
            <a:ext cx="2566628" cy="15819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1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1308</Words>
  <Application>Microsoft Office PowerPoint</Application>
  <PresentationFormat>On-screen Show (4:3)</PresentationFormat>
  <Paragraphs>276</Paragraphs>
  <Slides>24</Slides>
  <Notes>6</Notes>
  <HiddenSlides>4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2_Office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Escambia County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NMCI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Naval Air Station Pensacola World’s First and Foremost</dc:title>
  <dc:creator>Penrose, Desmond LCDR NAS Pensacola Admin Officer</dc:creator>
  <cp:lastModifiedBy>Nichols, Patrick J CIV NAS Pensacola, N00P</cp:lastModifiedBy>
  <cp:revision>50</cp:revision>
  <cp:lastPrinted>2017-02-07T15:55:08Z</cp:lastPrinted>
  <dcterms:created xsi:type="dcterms:W3CDTF">2015-02-17T22:23:07Z</dcterms:created>
  <dcterms:modified xsi:type="dcterms:W3CDTF">2017-02-08T19:28:01Z</dcterms:modified>
</cp:coreProperties>
</file>