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21"/>
  </p:notesMasterIdLst>
  <p:handoutMasterIdLst>
    <p:handoutMasterId r:id="rId22"/>
  </p:handoutMasterIdLst>
  <p:sldIdLst>
    <p:sldId id="257" r:id="rId2"/>
    <p:sldId id="286" r:id="rId3"/>
    <p:sldId id="295" r:id="rId4"/>
    <p:sldId id="263" r:id="rId5"/>
    <p:sldId id="264" r:id="rId6"/>
    <p:sldId id="265" r:id="rId7"/>
    <p:sldId id="281" r:id="rId8"/>
    <p:sldId id="282" r:id="rId9"/>
    <p:sldId id="268" r:id="rId10"/>
    <p:sldId id="292" r:id="rId11"/>
    <p:sldId id="266" r:id="rId12"/>
    <p:sldId id="291" r:id="rId13"/>
    <p:sldId id="270" r:id="rId14"/>
    <p:sldId id="271" r:id="rId15"/>
    <p:sldId id="297" r:id="rId16"/>
    <p:sldId id="276" r:id="rId17"/>
    <p:sldId id="284" r:id="rId18"/>
    <p:sldId id="298" r:id="rId19"/>
    <p:sldId id="293" r:id="rId20"/>
  </p:sldIdLst>
  <p:sldSz cx="9144000" cy="6858000" type="screen4x3"/>
  <p:notesSz cx="7077075" cy="9383713"/>
  <p:defaultTextStyle>
    <a:defPPr>
      <a:defRPr lang="en-US"/>
    </a:defPPr>
    <a:lvl1pPr algn="l" rtl="0" fontAlgn="base">
      <a:spcBef>
        <a:spcPct val="0"/>
      </a:spcBef>
      <a:spcAft>
        <a:spcPct val="0"/>
      </a:spcAft>
      <a:defRPr kern="1200">
        <a:solidFill>
          <a:schemeClr val="tx1"/>
        </a:solidFill>
        <a:latin typeface="Arial" pitchFamily="34" charset="0"/>
        <a:ea typeface="ＭＳ Ｐゴシック"/>
        <a:cs typeface="ＭＳ Ｐゴシック"/>
      </a:defRPr>
    </a:lvl1pPr>
    <a:lvl2pPr marL="457200" algn="l" rtl="0" fontAlgn="base">
      <a:spcBef>
        <a:spcPct val="0"/>
      </a:spcBef>
      <a:spcAft>
        <a:spcPct val="0"/>
      </a:spcAft>
      <a:defRPr kern="1200">
        <a:solidFill>
          <a:schemeClr val="tx1"/>
        </a:solidFill>
        <a:latin typeface="Arial" pitchFamily="34" charset="0"/>
        <a:ea typeface="ＭＳ Ｐゴシック"/>
        <a:cs typeface="ＭＳ Ｐゴシック"/>
      </a:defRPr>
    </a:lvl2pPr>
    <a:lvl3pPr marL="914400" algn="l" rtl="0" fontAlgn="base">
      <a:spcBef>
        <a:spcPct val="0"/>
      </a:spcBef>
      <a:spcAft>
        <a:spcPct val="0"/>
      </a:spcAft>
      <a:defRPr kern="1200">
        <a:solidFill>
          <a:schemeClr val="tx1"/>
        </a:solidFill>
        <a:latin typeface="Arial" pitchFamily="34" charset="0"/>
        <a:ea typeface="ＭＳ Ｐゴシック"/>
        <a:cs typeface="ＭＳ Ｐゴシック"/>
      </a:defRPr>
    </a:lvl3pPr>
    <a:lvl4pPr marL="1371600" algn="l" rtl="0" fontAlgn="base">
      <a:spcBef>
        <a:spcPct val="0"/>
      </a:spcBef>
      <a:spcAft>
        <a:spcPct val="0"/>
      </a:spcAft>
      <a:defRPr kern="1200">
        <a:solidFill>
          <a:schemeClr val="tx1"/>
        </a:solidFill>
        <a:latin typeface="Arial" pitchFamily="34" charset="0"/>
        <a:ea typeface="ＭＳ Ｐゴシック"/>
        <a:cs typeface="ＭＳ Ｐゴシック"/>
      </a:defRPr>
    </a:lvl4pPr>
    <a:lvl5pPr marL="1828800" algn="l" rtl="0" fontAlgn="base">
      <a:spcBef>
        <a:spcPct val="0"/>
      </a:spcBef>
      <a:spcAft>
        <a:spcPct val="0"/>
      </a:spcAft>
      <a:defRPr kern="1200">
        <a:solidFill>
          <a:schemeClr val="tx1"/>
        </a:solidFill>
        <a:latin typeface="Arial" pitchFamily="34" charset="0"/>
        <a:ea typeface="ＭＳ Ｐゴシック"/>
        <a:cs typeface="ＭＳ Ｐゴシック"/>
      </a:defRPr>
    </a:lvl5pPr>
    <a:lvl6pPr marL="2286000" algn="l" defTabSz="914400" rtl="0" eaLnBrk="1" latinLnBrk="0" hangingPunct="1">
      <a:defRPr kern="1200">
        <a:solidFill>
          <a:schemeClr val="tx1"/>
        </a:solidFill>
        <a:latin typeface="Arial" pitchFamily="34" charset="0"/>
        <a:ea typeface="ＭＳ Ｐゴシック"/>
        <a:cs typeface="ＭＳ Ｐゴシック"/>
      </a:defRPr>
    </a:lvl6pPr>
    <a:lvl7pPr marL="2743200" algn="l" defTabSz="914400" rtl="0" eaLnBrk="1" latinLnBrk="0" hangingPunct="1">
      <a:defRPr kern="1200">
        <a:solidFill>
          <a:schemeClr val="tx1"/>
        </a:solidFill>
        <a:latin typeface="Arial" pitchFamily="34" charset="0"/>
        <a:ea typeface="ＭＳ Ｐゴシック"/>
        <a:cs typeface="ＭＳ Ｐゴシック"/>
      </a:defRPr>
    </a:lvl7pPr>
    <a:lvl8pPr marL="3200400" algn="l" defTabSz="914400" rtl="0" eaLnBrk="1" latinLnBrk="0" hangingPunct="1">
      <a:defRPr kern="1200">
        <a:solidFill>
          <a:schemeClr val="tx1"/>
        </a:solidFill>
        <a:latin typeface="Arial" pitchFamily="34" charset="0"/>
        <a:ea typeface="ＭＳ Ｐゴシック"/>
        <a:cs typeface="ＭＳ Ｐゴシック"/>
      </a:defRPr>
    </a:lvl8pPr>
    <a:lvl9pPr marL="3657600" algn="l" defTabSz="914400" rtl="0" eaLnBrk="1" latinLnBrk="0" hangingPunct="1">
      <a:defRPr kern="1200">
        <a:solidFill>
          <a:schemeClr val="tx1"/>
        </a:solidFill>
        <a:latin typeface="Arial" pitchFamily="34" charset="0"/>
        <a:ea typeface="ＭＳ Ｐゴシック"/>
        <a:cs typeface="ＭＳ Ｐゴシック"/>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61622" autoAdjust="0"/>
  </p:normalViewPr>
  <p:slideViewPr>
    <p:cSldViewPr>
      <p:cViewPr varScale="1">
        <p:scale>
          <a:sx n="64" d="100"/>
          <a:sy n="64" d="100"/>
        </p:scale>
        <p:origin x="2280" y="72"/>
      </p:cViewPr>
      <p:guideLst>
        <p:guide orient="horz" pos="2160"/>
        <p:guide pos="2880"/>
      </p:guideLst>
    </p:cSldViewPr>
  </p:slideViewPr>
  <p:outlineViewPr>
    <p:cViewPr>
      <p:scale>
        <a:sx n="33" d="100"/>
        <a:sy n="33" d="100"/>
      </p:scale>
      <p:origin x="0" y="906"/>
    </p:cViewPr>
  </p:outlineViewPr>
  <p:notesTextViewPr>
    <p:cViewPr>
      <p:scale>
        <a:sx n="75" d="100"/>
        <a:sy n="75" d="100"/>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handoutMaster" Target="handoutMasters/handoutMaster1.xml"/><Relationship Id="rId27" Type="http://schemas.microsoft.com/office/2015/10/relationships/revisionInfo" Target="revisionInfo.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1"/>
            <a:ext cx="3066732" cy="469507"/>
          </a:xfrm>
          <a:prstGeom prst="rect">
            <a:avLst/>
          </a:prstGeom>
        </p:spPr>
        <p:txBody>
          <a:bodyPr vert="horz" lIns="93489" tIns="46744" rIns="93489" bIns="46744" rtlCol="0"/>
          <a:lstStyle>
            <a:lvl1pPr algn="l">
              <a:defRPr sz="1200">
                <a:latin typeface="Arial" charset="0"/>
                <a:ea typeface="+mn-ea"/>
                <a:cs typeface="+mn-cs"/>
              </a:defRPr>
            </a:lvl1pPr>
          </a:lstStyle>
          <a:p>
            <a:pPr>
              <a:defRPr/>
            </a:pPr>
            <a:endParaRPr lang="en-US"/>
          </a:p>
        </p:txBody>
      </p:sp>
      <p:sp>
        <p:nvSpPr>
          <p:cNvPr id="3" name="Date Placeholder 2"/>
          <p:cNvSpPr>
            <a:spLocks noGrp="1"/>
          </p:cNvSpPr>
          <p:nvPr>
            <p:ph type="dt" sz="quarter" idx="1"/>
          </p:nvPr>
        </p:nvSpPr>
        <p:spPr>
          <a:xfrm>
            <a:off x="4008706" y="1"/>
            <a:ext cx="3066732" cy="469507"/>
          </a:xfrm>
          <a:prstGeom prst="rect">
            <a:avLst/>
          </a:prstGeom>
        </p:spPr>
        <p:txBody>
          <a:bodyPr vert="horz" wrap="square" lIns="93489" tIns="46744" rIns="93489" bIns="46744" numCol="1" anchor="t" anchorCtr="0" compatLnSpc="1">
            <a:prstTxWarp prst="textNoShape">
              <a:avLst/>
            </a:prstTxWarp>
          </a:bodyPr>
          <a:lstStyle>
            <a:lvl1pPr algn="r">
              <a:defRPr sz="1200">
                <a:ea typeface="ＭＳ Ｐゴシック" charset="-128"/>
                <a:cs typeface="+mn-cs"/>
              </a:defRPr>
            </a:lvl1pPr>
          </a:lstStyle>
          <a:p>
            <a:pPr>
              <a:defRPr/>
            </a:pPr>
            <a:fld id="{A4DEA8FC-598A-4DD8-B00C-2E4131E598FD}" type="datetimeFigureOut">
              <a:rPr lang="en-US"/>
              <a:pPr>
                <a:defRPr/>
              </a:pPr>
              <a:t>5/31/2017</a:t>
            </a:fld>
            <a:endParaRPr lang="en-US"/>
          </a:p>
        </p:txBody>
      </p:sp>
      <p:sp>
        <p:nvSpPr>
          <p:cNvPr id="4" name="Footer Placeholder 3"/>
          <p:cNvSpPr>
            <a:spLocks noGrp="1"/>
          </p:cNvSpPr>
          <p:nvPr>
            <p:ph type="ftr" sz="quarter" idx="2"/>
          </p:nvPr>
        </p:nvSpPr>
        <p:spPr>
          <a:xfrm>
            <a:off x="1" y="8912605"/>
            <a:ext cx="3066732" cy="469507"/>
          </a:xfrm>
          <a:prstGeom prst="rect">
            <a:avLst/>
          </a:prstGeom>
        </p:spPr>
        <p:txBody>
          <a:bodyPr vert="horz" lIns="93489" tIns="46744" rIns="93489" bIns="46744" rtlCol="0" anchor="b"/>
          <a:lstStyle>
            <a:lvl1pPr algn="l">
              <a:defRPr sz="1200">
                <a:latin typeface="Arial" charset="0"/>
                <a:ea typeface="+mn-ea"/>
                <a:cs typeface="+mn-cs"/>
              </a:defRPr>
            </a:lvl1pPr>
          </a:lstStyle>
          <a:p>
            <a:pPr>
              <a:defRPr/>
            </a:pPr>
            <a:endParaRPr lang="en-US"/>
          </a:p>
        </p:txBody>
      </p:sp>
      <p:sp>
        <p:nvSpPr>
          <p:cNvPr id="5" name="Slide Number Placeholder 4"/>
          <p:cNvSpPr>
            <a:spLocks noGrp="1"/>
          </p:cNvSpPr>
          <p:nvPr>
            <p:ph type="sldNum" sz="quarter" idx="3"/>
          </p:nvPr>
        </p:nvSpPr>
        <p:spPr>
          <a:xfrm>
            <a:off x="4008706" y="8912605"/>
            <a:ext cx="3066732" cy="469507"/>
          </a:xfrm>
          <a:prstGeom prst="rect">
            <a:avLst/>
          </a:prstGeom>
        </p:spPr>
        <p:txBody>
          <a:bodyPr vert="horz" wrap="square" lIns="93489" tIns="46744" rIns="93489" bIns="46744" numCol="1" anchor="b" anchorCtr="0" compatLnSpc="1">
            <a:prstTxWarp prst="textNoShape">
              <a:avLst/>
            </a:prstTxWarp>
          </a:bodyPr>
          <a:lstStyle>
            <a:lvl1pPr algn="r">
              <a:defRPr sz="1200">
                <a:ea typeface="ＭＳ Ｐゴシック" charset="-128"/>
                <a:cs typeface="+mn-cs"/>
              </a:defRPr>
            </a:lvl1pPr>
          </a:lstStyle>
          <a:p>
            <a:pPr>
              <a:defRPr/>
            </a:pPr>
            <a:fld id="{682AEF6A-25F0-489D-BEC7-EC3D4F8B23E3}" type="slidenum">
              <a:rPr lang="en-US"/>
              <a:pPr>
                <a:defRPr/>
              </a:pPr>
              <a:t>‹#›</a:t>
            </a:fld>
            <a:endParaRPr lang="en-US"/>
          </a:p>
        </p:txBody>
      </p:sp>
    </p:spTree>
    <p:extLst>
      <p:ext uri="{BB962C8B-B14F-4D97-AF65-F5344CB8AC3E}">
        <p14:creationId xmlns:p14="http://schemas.microsoft.com/office/powerpoint/2010/main" val="146957917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1"/>
            <a:ext cx="3066732" cy="469507"/>
          </a:xfrm>
          <a:prstGeom prst="rect">
            <a:avLst/>
          </a:prstGeom>
        </p:spPr>
        <p:txBody>
          <a:bodyPr vert="horz" lIns="93489" tIns="46744" rIns="93489" bIns="46744" rtlCol="0"/>
          <a:lstStyle>
            <a:lvl1pPr algn="l" fontAlgn="auto">
              <a:spcBef>
                <a:spcPts val="0"/>
              </a:spcBef>
              <a:spcAft>
                <a:spcPts val="0"/>
              </a:spcAft>
              <a:defRPr sz="1200">
                <a:latin typeface="+mn-lt"/>
                <a:ea typeface="+mn-ea"/>
                <a:cs typeface="+mn-cs"/>
              </a:defRPr>
            </a:lvl1pPr>
          </a:lstStyle>
          <a:p>
            <a:pPr>
              <a:defRPr/>
            </a:pPr>
            <a:endParaRPr lang="en-US"/>
          </a:p>
        </p:txBody>
      </p:sp>
      <p:sp>
        <p:nvSpPr>
          <p:cNvPr id="3" name="Date Placeholder 2"/>
          <p:cNvSpPr>
            <a:spLocks noGrp="1"/>
          </p:cNvSpPr>
          <p:nvPr>
            <p:ph type="dt" idx="1"/>
          </p:nvPr>
        </p:nvSpPr>
        <p:spPr>
          <a:xfrm>
            <a:off x="4008706" y="1"/>
            <a:ext cx="3066732" cy="469507"/>
          </a:xfrm>
          <a:prstGeom prst="rect">
            <a:avLst/>
          </a:prstGeom>
        </p:spPr>
        <p:txBody>
          <a:bodyPr vert="horz" wrap="square" lIns="93489" tIns="46744" rIns="93489" bIns="46744" numCol="1" anchor="t" anchorCtr="0" compatLnSpc="1">
            <a:prstTxWarp prst="textNoShape">
              <a:avLst/>
            </a:prstTxWarp>
          </a:bodyPr>
          <a:lstStyle>
            <a:lvl1pPr algn="r">
              <a:defRPr sz="1200">
                <a:latin typeface="Calibri" pitchFamily="34" charset="0"/>
                <a:ea typeface="ＭＳ Ｐゴシック" charset="-128"/>
                <a:cs typeface="+mn-cs"/>
              </a:defRPr>
            </a:lvl1pPr>
          </a:lstStyle>
          <a:p>
            <a:pPr>
              <a:defRPr/>
            </a:pPr>
            <a:fld id="{B46DCBB4-2599-4757-A49D-82743CF5CFD3}" type="datetimeFigureOut">
              <a:rPr lang="en-US"/>
              <a:pPr>
                <a:defRPr/>
              </a:pPr>
              <a:t>5/31/2017</a:t>
            </a:fld>
            <a:endParaRPr lang="en-US"/>
          </a:p>
        </p:txBody>
      </p:sp>
      <p:sp>
        <p:nvSpPr>
          <p:cNvPr id="4" name="Slide Image Placeholder 3"/>
          <p:cNvSpPr>
            <a:spLocks noGrp="1" noRot="1" noChangeAspect="1"/>
          </p:cNvSpPr>
          <p:nvPr>
            <p:ph type="sldImg" idx="2"/>
          </p:nvPr>
        </p:nvSpPr>
        <p:spPr>
          <a:xfrm>
            <a:off x="1192213" y="701675"/>
            <a:ext cx="4692650" cy="3521075"/>
          </a:xfrm>
          <a:prstGeom prst="rect">
            <a:avLst/>
          </a:prstGeom>
          <a:noFill/>
          <a:ln w="12700">
            <a:solidFill>
              <a:prstClr val="black"/>
            </a:solidFill>
          </a:ln>
        </p:spPr>
        <p:txBody>
          <a:bodyPr vert="horz" lIns="93489" tIns="46744" rIns="93489" bIns="46744" rtlCol="0" anchor="ctr"/>
          <a:lstStyle/>
          <a:p>
            <a:pPr lvl="0"/>
            <a:endParaRPr lang="en-US" noProof="0"/>
          </a:p>
        </p:txBody>
      </p:sp>
      <p:sp>
        <p:nvSpPr>
          <p:cNvPr id="5" name="Notes Placeholder 4"/>
          <p:cNvSpPr>
            <a:spLocks noGrp="1"/>
          </p:cNvSpPr>
          <p:nvPr>
            <p:ph type="body" sz="quarter" idx="3"/>
          </p:nvPr>
        </p:nvSpPr>
        <p:spPr>
          <a:xfrm>
            <a:off x="707708" y="4457906"/>
            <a:ext cx="5661660" cy="4222351"/>
          </a:xfrm>
          <a:prstGeom prst="rect">
            <a:avLst/>
          </a:prstGeom>
        </p:spPr>
        <p:txBody>
          <a:bodyPr vert="horz" lIns="93489" tIns="46744" rIns="93489" bIns="46744"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1" y="8912605"/>
            <a:ext cx="3066732" cy="469507"/>
          </a:xfrm>
          <a:prstGeom prst="rect">
            <a:avLst/>
          </a:prstGeom>
        </p:spPr>
        <p:txBody>
          <a:bodyPr vert="horz" lIns="93489" tIns="46744" rIns="93489" bIns="46744" rtlCol="0" anchor="b"/>
          <a:lstStyle>
            <a:lvl1pPr algn="l" fontAlgn="auto">
              <a:spcBef>
                <a:spcPts val="0"/>
              </a:spcBef>
              <a:spcAft>
                <a:spcPts val="0"/>
              </a:spcAft>
              <a:defRPr sz="1200">
                <a:latin typeface="+mn-lt"/>
                <a:ea typeface="+mn-ea"/>
                <a:cs typeface="+mn-cs"/>
              </a:defRPr>
            </a:lvl1pPr>
          </a:lstStyle>
          <a:p>
            <a:pPr>
              <a:defRPr/>
            </a:pPr>
            <a:endParaRPr lang="en-US"/>
          </a:p>
        </p:txBody>
      </p:sp>
      <p:sp>
        <p:nvSpPr>
          <p:cNvPr id="7" name="Slide Number Placeholder 6"/>
          <p:cNvSpPr>
            <a:spLocks noGrp="1"/>
          </p:cNvSpPr>
          <p:nvPr>
            <p:ph type="sldNum" sz="quarter" idx="5"/>
          </p:nvPr>
        </p:nvSpPr>
        <p:spPr>
          <a:xfrm>
            <a:off x="4008706" y="8912605"/>
            <a:ext cx="3066732" cy="469507"/>
          </a:xfrm>
          <a:prstGeom prst="rect">
            <a:avLst/>
          </a:prstGeom>
        </p:spPr>
        <p:txBody>
          <a:bodyPr vert="horz" wrap="square" lIns="93489" tIns="46744" rIns="93489" bIns="46744" numCol="1" anchor="b" anchorCtr="0" compatLnSpc="1">
            <a:prstTxWarp prst="textNoShape">
              <a:avLst/>
            </a:prstTxWarp>
          </a:bodyPr>
          <a:lstStyle>
            <a:lvl1pPr algn="r">
              <a:defRPr sz="1200">
                <a:latin typeface="Calibri" pitchFamily="34" charset="0"/>
                <a:ea typeface="ＭＳ Ｐゴシック" charset="-128"/>
                <a:cs typeface="+mn-cs"/>
              </a:defRPr>
            </a:lvl1pPr>
          </a:lstStyle>
          <a:p>
            <a:pPr>
              <a:defRPr/>
            </a:pPr>
            <a:fld id="{354F902F-3D6D-4B64-ADB2-EA66288FEF58}" type="slidenum">
              <a:rPr lang="en-US"/>
              <a:pPr>
                <a:defRPr/>
              </a:pPr>
              <a:t>‹#›</a:t>
            </a:fld>
            <a:endParaRPr lang="en-US"/>
          </a:p>
        </p:txBody>
      </p:sp>
    </p:spTree>
    <p:extLst>
      <p:ext uri="{BB962C8B-B14F-4D97-AF65-F5344CB8AC3E}">
        <p14:creationId xmlns:p14="http://schemas.microsoft.com/office/powerpoint/2010/main" val="2354248065"/>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ＭＳ Ｐゴシック" charset="0"/>
        <a:cs typeface="ＭＳ Ｐゴシック"/>
      </a:defRPr>
    </a:lvl1pPr>
    <a:lvl2pPr marL="457200" algn="l" rtl="0" eaLnBrk="0" fontAlgn="base" hangingPunct="0">
      <a:spcBef>
        <a:spcPct val="30000"/>
      </a:spcBef>
      <a:spcAft>
        <a:spcPct val="0"/>
      </a:spcAft>
      <a:defRPr sz="1200" kern="1200">
        <a:solidFill>
          <a:schemeClr val="tx1"/>
        </a:solidFill>
        <a:latin typeface="+mn-lt"/>
        <a:ea typeface="ＭＳ Ｐゴシック" charset="0"/>
        <a:cs typeface="ＭＳ Ｐゴシック"/>
      </a:defRPr>
    </a:lvl2pPr>
    <a:lvl3pPr marL="914400" algn="l" rtl="0" eaLnBrk="0" fontAlgn="base" hangingPunct="0">
      <a:spcBef>
        <a:spcPct val="30000"/>
      </a:spcBef>
      <a:spcAft>
        <a:spcPct val="0"/>
      </a:spcAft>
      <a:defRPr sz="1200" kern="1200">
        <a:solidFill>
          <a:schemeClr val="tx1"/>
        </a:solidFill>
        <a:latin typeface="+mn-lt"/>
        <a:ea typeface="ＭＳ Ｐゴシック" charset="0"/>
        <a:cs typeface="ＭＳ Ｐゴシック"/>
      </a:defRPr>
    </a:lvl3pPr>
    <a:lvl4pPr marL="1371600" algn="l" rtl="0" eaLnBrk="0" fontAlgn="base" hangingPunct="0">
      <a:spcBef>
        <a:spcPct val="30000"/>
      </a:spcBef>
      <a:spcAft>
        <a:spcPct val="0"/>
      </a:spcAft>
      <a:defRPr sz="1200" kern="1200">
        <a:solidFill>
          <a:schemeClr val="tx1"/>
        </a:solidFill>
        <a:latin typeface="+mn-lt"/>
        <a:ea typeface="ＭＳ Ｐゴシック" charset="0"/>
        <a:cs typeface="ＭＳ Ｐゴシック"/>
      </a:defRPr>
    </a:lvl4pPr>
    <a:lvl5pPr marL="1828800" algn="l" rtl="0" eaLnBrk="0" fontAlgn="base" hangingPunct="0">
      <a:spcBef>
        <a:spcPct val="30000"/>
      </a:spcBef>
      <a:spcAft>
        <a:spcPct val="0"/>
      </a:spcAft>
      <a:defRPr sz="1200" kern="1200">
        <a:solidFill>
          <a:schemeClr val="tx1"/>
        </a:solidFill>
        <a:latin typeface="+mn-lt"/>
        <a:ea typeface="ＭＳ Ｐゴシック" charset="0"/>
        <a:cs typeface="ＭＳ Ｐゴシック"/>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3" Type="http://schemas.openxmlformats.org/officeDocument/2006/relationships/hyperlink" Target="http://www.sunymaritime.edu/" TargetMode="External"/><Relationship Id="rId2" Type="http://schemas.openxmlformats.org/officeDocument/2006/relationships/slide" Target="../slides/slide16.xml"/><Relationship Id="rId1" Type="http://schemas.openxmlformats.org/officeDocument/2006/relationships/notesMaster" Target="../notesMasters/notesMaster1.xml"/><Relationship Id="rId4" Type="http://schemas.openxmlformats.org/officeDocument/2006/relationships/hyperlink" Target="http://www.princetonreview.com/college-rankings?rankings=best-career-placement" TargetMode="Externa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www.marad.dot.gov/documents/Vessel_Calls_at_US_Ports_Snapshot.pdf" TargetMode="External"/><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Slide Image Placeholder 1"/>
          <p:cNvSpPr>
            <a:spLocks noGrp="1" noRot="1" noChangeAspect="1" noTextEdit="1"/>
          </p:cNvSpPr>
          <p:nvPr>
            <p:ph type="sldImg"/>
          </p:nvPr>
        </p:nvSpPr>
        <p:spPr bwMode="auto">
          <a:noFill/>
          <a:ln>
            <a:solidFill>
              <a:srgbClr val="000000"/>
            </a:solidFill>
            <a:miter lim="800000"/>
            <a:headEnd/>
            <a:tailEnd/>
          </a:ln>
        </p:spPr>
      </p:sp>
      <p:sp>
        <p:nvSpPr>
          <p:cNvPr id="16386" name="Notes Placeholder 2"/>
          <p:cNvSpPr>
            <a:spLocks noGrp="1"/>
          </p:cNvSpPr>
          <p:nvPr>
            <p:ph type="body" idx="1"/>
          </p:nvPr>
        </p:nvSpPr>
        <p:spPr bwMode="auto">
          <a:noFill/>
        </p:spPr>
        <p:txBody>
          <a:bodyPr wrap="square" numCol="1" anchor="t" anchorCtr="0" compatLnSpc="1">
            <a:prstTxWarp prst="textNoShape">
              <a:avLst/>
            </a:prstTxWarp>
          </a:bodyPr>
          <a:lstStyle/>
          <a:p>
            <a:pPr marL="175293" indent="-175293" eaLnBrk="1" hangingPunct="1">
              <a:spcBef>
                <a:spcPct val="0"/>
              </a:spcBef>
              <a:buFont typeface="Arial" panose="020B0604020202020204" pitchFamily="34" charset="0"/>
              <a:buChar char="•"/>
            </a:pPr>
            <a:r>
              <a:rPr lang="en-US" dirty="0">
                <a:ea typeface="ＭＳ Ｐゴシック"/>
              </a:rPr>
              <a:t>(Note: Add the appropriate Congressperson’s name in place of “Congressman X” for each specific MOC Visit.) </a:t>
            </a:r>
          </a:p>
          <a:p>
            <a:pPr eaLnBrk="1" hangingPunct="1">
              <a:spcBef>
                <a:spcPct val="0"/>
              </a:spcBef>
            </a:pPr>
            <a:endParaRPr lang="en-US" dirty="0">
              <a:ea typeface="ＭＳ Ｐゴシック"/>
            </a:endParaRPr>
          </a:p>
          <a:p>
            <a:pPr marL="175293" indent="-175293" eaLnBrk="1" hangingPunct="1">
              <a:spcBef>
                <a:spcPct val="0"/>
              </a:spcBef>
              <a:buFont typeface="Arial" panose="020B0604020202020204" pitchFamily="34" charset="0"/>
              <a:buChar char="•"/>
            </a:pPr>
            <a:r>
              <a:rPr lang="en-US" dirty="0">
                <a:ea typeface="ＭＳ Ｐゴシック"/>
              </a:rPr>
              <a:t>Thank you for meeting with us today. The last time we visited, we discussed (topic of last meeting)</a:t>
            </a:r>
          </a:p>
          <a:p>
            <a:pPr eaLnBrk="1" hangingPunct="1">
              <a:spcBef>
                <a:spcPct val="0"/>
              </a:spcBef>
            </a:pPr>
            <a:endParaRPr lang="en-US" dirty="0">
              <a:ea typeface="ＭＳ Ｐゴシック"/>
            </a:endParaRPr>
          </a:p>
          <a:p>
            <a:pPr marL="175293" indent="-175293" eaLnBrk="1" hangingPunct="1">
              <a:spcBef>
                <a:spcPct val="0"/>
              </a:spcBef>
              <a:buFont typeface="Arial" panose="020B0604020202020204" pitchFamily="34" charset="0"/>
              <a:buChar char="•"/>
            </a:pPr>
            <a:r>
              <a:rPr lang="en-US" dirty="0">
                <a:ea typeface="ＭＳ Ｐゴシック"/>
              </a:rPr>
              <a:t>My primary focus today is to:</a:t>
            </a:r>
          </a:p>
          <a:p>
            <a:pPr marL="642738" lvl="1" indent="-175293" eaLnBrk="1" hangingPunct="1">
              <a:spcBef>
                <a:spcPct val="0"/>
              </a:spcBef>
              <a:buFont typeface="Arial" panose="020B0604020202020204" pitchFamily="34" charset="0"/>
              <a:buChar char="•"/>
            </a:pPr>
            <a:r>
              <a:rPr lang="en-US" dirty="0">
                <a:ea typeface="ＭＳ Ｐゴシック"/>
              </a:rPr>
              <a:t>Provide a brief review of the Navy League and briefly highlight key local council initiatives.</a:t>
            </a:r>
          </a:p>
          <a:p>
            <a:pPr marL="642738" lvl="1" indent="-175293" eaLnBrk="1" hangingPunct="1">
              <a:spcBef>
                <a:spcPct val="0"/>
              </a:spcBef>
              <a:buFont typeface="Arial" panose="020B0604020202020204" pitchFamily="34" charset="0"/>
              <a:buChar char="•"/>
            </a:pPr>
            <a:r>
              <a:rPr lang="en-US" dirty="0">
                <a:ea typeface="ＭＳ Ｐゴシック"/>
              </a:rPr>
              <a:t>Share with you of the critical challenges faced by the U.S.-Flag Merchant Marine.</a:t>
            </a:r>
          </a:p>
          <a:p>
            <a:pPr eaLnBrk="1" hangingPunct="1">
              <a:spcBef>
                <a:spcPct val="0"/>
              </a:spcBef>
            </a:pPr>
            <a:endParaRPr lang="en-US" dirty="0">
              <a:ea typeface="ＭＳ Ｐゴシック"/>
            </a:endParaRPr>
          </a:p>
        </p:txBody>
      </p:sp>
      <p:sp>
        <p:nvSpPr>
          <p:cNvPr id="16387" name="Slide Number Placeholder 3"/>
          <p:cNvSpPr>
            <a:spLocks noGrp="1"/>
          </p:cNvSpPr>
          <p:nvPr>
            <p:ph type="sldNum" sz="quarter" idx="5"/>
          </p:nvPr>
        </p:nvSpPr>
        <p:spPr bwMode="auto">
          <a:noFill/>
          <a:ln>
            <a:miter lim="800000"/>
            <a:headEnd/>
            <a:tailEnd/>
          </a:ln>
        </p:spPr>
        <p:txBody>
          <a:bodyPr/>
          <a:lstStyle/>
          <a:p>
            <a:fld id="{BFD775C1-C145-4EDE-9464-057EE8C27BEC}" type="slidenum">
              <a:rPr lang="en-US" smtClean="0">
                <a:ea typeface="ＭＳ Ｐゴシック"/>
                <a:cs typeface="ＭＳ Ｐゴシック"/>
              </a:rPr>
              <a:pPr/>
              <a:t>1</a:t>
            </a:fld>
            <a:endParaRPr lang="en-US">
              <a:ea typeface="ＭＳ Ｐゴシック"/>
              <a:cs typeface="ＭＳ Ｐゴシック"/>
            </a:endParaRPr>
          </a:p>
        </p:txBody>
      </p:sp>
    </p:spTree>
    <p:extLst>
      <p:ext uri="{BB962C8B-B14F-4D97-AF65-F5344CB8AC3E}">
        <p14:creationId xmlns:p14="http://schemas.microsoft.com/office/powerpoint/2010/main" val="372037085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Slide Image Placeholder 1"/>
          <p:cNvSpPr>
            <a:spLocks noGrp="1" noRot="1" noChangeAspect="1" noTextEdit="1"/>
          </p:cNvSpPr>
          <p:nvPr>
            <p:ph type="sldImg"/>
          </p:nvPr>
        </p:nvSpPr>
        <p:spPr bwMode="auto">
          <a:noFill/>
          <a:ln>
            <a:solidFill>
              <a:srgbClr val="000000"/>
            </a:solidFill>
            <a:miter lim="800000"/>
            <a:headEnd/>
            <a:tailEnd/>
          </a:ln>
        </p:spPr>
      </p:sp>
      <p:sp>
        <p:nvSpPr>
          <p:cNvPr id="38914" name="Notes Placeholder 2"/>
          <p:cNvSpPr>
            <a:spLocks noGrp="1"/>
          </p:cNvSpPr>
          <p:nvPr>
            <p:ph type="body" idx="1"/>
          </p:nvPr>
        </p:nvSpPr>
        <p:spPr bwMode="auto">
          <a:noFill/>
        </p:spPr>
        <p:txBody>
          <a:bodyPr wrap="square" numCol="1" anchor="t" anchorCtr="0" compatLnSpc="1">
            <a:prstTxWarp prst="textNoShape">
              <a:avLst/>
            </a:prstTxWarp>
            <a:normAutofit fontScale="92500" lnSpcReduction="20000"/>
          </a:bodyPr>
          <a:lstStyle/>
          <a:p>
            <a:pPr marL="171450" indent="-171450">
              <a:buFont typeface="Wingdings" panose="05000000000000000000" pitchFamily="2" charset="2"/>
              <a:buChar char="Ø"/>
            </a:pPr>
            <a:r>
              <a:rPr lang="en-US" dirty="0">
                <a:ea typeface="ＭＳ Ｐゴシック"/>
              </a:rPr>
              <a:t>Today, the Jones Act is held responsible daily for increasing gasoline prices, and excessively high prices for good in Puerto Rico and Hawaii, despite clear evidence to the contrary.</a:t>
            </a:r>
          </a:p>
          <a:p>
            <a:endParaRPr lang="en-US" dirty="0">
              <a:ea typeface="ＭＳ Ｐゴシック"/>
            </a:endParaRPr>
          </a:p>
          <a:p>
            <a:pPr marL="175293" indent="-175293" defTabSz="934892">
              <a:buFont typeface="Wingdings" panose="05000000000000000000" pitchFamily="2" charset="2"/>
              <a:buChar char="Ø"/>
              <a:defRPr/>
            </a:pPr>
            <a:r>
              <a:rPr lang="en-US" dirty="0">
                <a:ea typeface="ＭＳ Ｐゴシック"/>
              </a:rPr>
              <a:t>  At every opportunity Senator McCain introduces legislation or amendments to either rescind or modify the Jones Act.  In January 2016, he submitted an amendment to Energy &amp; Water bill to block the American-built requirement in the Jones Act.  Outcry has been swift and vocal.  We see a version of this amendment offered annually, so we must be vigilant in opposing it. </a:t>
            </a:r>
          </a:p>
          <a:p>
            <a:pPr lvl="0"/>
            <a:endParaRPr lang="en-US" dirty="0"/>
          </a:p>
          <a:p>
            <a:pPr marL="175293" indent="-175293">
              <a:buFont typeface="Wingdings" panose="05000000000000000000" pitchFamily="2" charset="2"/>
              <a:buChar char="Ø"/>
            </a:pPr>
            <a:r>
              <a:rPr lang="en-US" dirty="0"/>
              <a:t>  State legislators from Alaska, Hawaii, Puerto Rico, and Guam continue to meet as a group to pressure Washington into repealing the Jones Act provisions.  Advocacy groups such as the Heritage Foundation, the Capitol Research Center, and the Institute for Liberty continue to call for the repeal of the Jones Act</a:t>
            </a:r>
            <a:r>
              <a:rPr lang="en-US" dirty="0">
                <a:ea typeface="ＭＳ Ｐゴシック"/>
              </a:rPr>
              <a:t>, calling it unwarranted interference in the free market.</a:t>
            </a:r>
          </a:p>
          <a:p>
            <a:pPr marL="175293" indent="-175293">
              <a:buFont typeface="Wingdings" panose="05000000000000000000" pitchFamily="2" charset="2"/>
              <a:buChar char="Ø"/>
            </a:pPr>
            <a:endParaRPr lang="en-US" dirty="0">
              <a:ea typeface="ＭＳ Ｐゴシック"/>
            </a:endParaRPr>
          </a:p>
          <a:p>
            <a:pPr defTabSz="934892">
              <a:defRPr/>
            </a:pPr>
            <a:r>
              <a:rPr lang="en-US" b="1" dirty="0">
                <a:ea typeface="ＭＳ Ｐゴシック"/>
              </a:rPr>
              <a:t>All</a:t>
            </a:r>
            <a:r>
              <a:rPr lang="en-US" b="1" baseline="0" dirty="0">
                <a:ea typeface="ＭＳ Ｐゴシック"/>
              </a:rPr>
              <a:t> these parties attacking the Jones Act refuse to acknowledge how critical these  ships and crews are for  economic security and national defense.  The Jones Act provides more than half of the oceangoing ships under U.S. flag and their trained crews critical for operating our reserve sealift fleets.  The critics never provide an alternative to meeting these critical needs.</a:t>
            </a:r>
            <a:endParaRPr lang="en-US" b="1" dirty="0"/>
          </a:p>
          <a:p>
            <a:pPr marL="175293" indent="-175293">
              <a:buFont typeface="Wingdings" panose="05000000000000000000" pitchFamily="2" charset="2"/>
              <a:buChar char="Ø"/>
            </a:pPr>
            <a:endParaRPr lang="en-US" dirty="0"/>
          </a:p>
          <a:p>
            <a:pPr marL="175293" indent="-175293" defTabSz="934892">
              <a:buFont typeface="Wingdings" panose="05000000000000000000" pitchFamily="2" charset="2"/>
              <a:buChar char="Ø"/>
              <a:defRPr/>
            </a:pPr>
            <a:r>
              <a:rPr lang="en-US" dirty="0">
                <a:ea typeface="ＭＳ Ｐゴシック"/>
              </a:rPr>
              <a:t>  World Trade Organization “</a:t>
            </a:r>
            <a:r>
              <a:rPr lang="en-US" dirty="0" err="1">
                <a:ea typeface="ＭＳ Ｐゴシック"/>
              </a:rPr>
              <a:t>plurilateral</a:t>
            </a:r>
            <a:r>
              <a:rPr lang="en-US" dirty="0">
                <a:ea typeface="ＭＳ Ｐゴシック"/>
              </a:rPr>
              <a:t>” service trade talks among the U.S. and 21 other countries</a:t>
            </a:r>
            <a:r>
              <a:rPr lang="en-US" dirty="0"/>
              <a:t> and European Union talks are something that should be continually monitored as the EU isn’t likely to give up on their calls to repeal the Jones Act.  The Trans Pacific Partnership (TPP – a trade agreement currently being negotiated with 11 countries along the Pacific Rim) should also be monitored for any signs of anti-Jones Act action.</a:t>
            </a:r>
            <a:r>
              <a:rPr lang="en-US" dirty="0">
                <a:ea typeface="ＭＳ Ｐゴシック"/>
              </a:rPr>
              <a:t> The U.S. has never agreed to include maritime services in trade negotiation and it needs to keep it that way.</a:t>
            </a:r>
          </a:p>
          <a:p>
            <a:pPr defTabSz="934892">
              <a:defRPr/>
            </a:pPr>
            <a:endParaRPr lang="en-US" dirty="0">
              <a:ea typeface="ＭＳ Ｐゴシック"/>
            </a:endParaRPr>
          </a:p>
          <a:p>
            <a:endParaRPr lang="en-US" dirty="0">
              <a:ea typeface="ＭＳ Ｐゴシック"/>
            </a:endParaRPr>
          </a:p>
          <a:p>
            <a:endParaRPr lang="en-US" dirty="0">
              <a:ea typeface="ＭＳ Ｐゴシック"/>
            </a:endParaRPr>
          </a:p>
        </p:txBody>
      </p:sp>
      <p:sp>
        <p:nvSpPr>
          <p:cNvPr id="38915" name="Slide Number Placeholder 3"/>
          <p:cNvSpPr>
            <a:spLocks noGrp="1"/>
          </p:cNvSpPr>
          <p:nvPr>
            <p:ph type="sldNum" sz="quarter" idx="5"/>
          </p:nvPr>
        </p:nvSpPr>
        <p:spPr bwMode="auto">
          <a:noFill/>
          <a:ln>
            <a:miter lim="800000"/>
            <a:headEnd/>
            <a:tailEnd/>
          </a:ln>
        </p:spPr>
        <p:txBody>
          <a:bodyPr/>
          <a:lstStyle/>
          <a:p>
            <a:fld id="{6EEC2882-4381-48B5-801D-7A739D58AF04}" type="slidenum">
              <a:rPr lang="en-US" smtClean="0">
                <a:ea typeface="ＭＳ Ｐゴシック"/>
                <a:cs typeface="ＭＳ Ｐゴシック"/>
              </a:rPr>
              <a:pPr/>
              <a:t>10</a:t>
            </a:fld>
            <a:endParaRPr lang="en-US">
              <a:ea typeface="ＭＳ Ｐゴシック"/>
              <a:cs typeface="ＭＳ Ｐゴシック"/>
            </a:endParaRPr>
          </a:p>
        </p:txBody>
      </p:sp>
    </p:spTree>
    <p:extLst>
      <p:ext uri="{BB962C8B-B14F-4D97-AF65-F5344CB8AC3E}">
        <p14:creationId xmlns:p14="http://schemas.microsoft.com/office/powerpoint/2010/main" val="40247782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Slide Image Placeholder 1"/>
          <p:cNvSpPr>
            <a:spLocks noGrp="1" noRot="1" noChangeAspect="1" noTextEdit="1"/>
          </p:cNvSpPr>
          <p:nvPr>
            <p:ph type="sldImg"/>
          </p:nvPr>
        </p:nvSpPr>
        <p:spPr bwMode="auto">
          <a:noFill/>
          <a:ln>
            <a:solidFill>
              <a:srgbClr val="000000"/>
            </a:solidFill>
            <a:miter lim="800000"/>
            <a:headEnd/>
            <a:tailEnd/>
          </a:ln>
        </p:spPr>
      </p:sp>
      <p:sp>
        <p:nvSpPr>
          <p:cNvPr id="28674" name="Notes Placeholder 2"/>
          <p:cNvSpPr>
            <a:spLocks noGrp="1"/>
          </p:cNvSpPr>
          <p:nvPr>
            <p:ph type="body" idx="1"/>
          </p:nvPr>
        </p:nvSpPr>
        <p:spPr bwMode="auto">
          <a:noFill/>
        </p:spPr>
        <p:txBody>
          <a:bodyPr wrap="square" numCol="1" anchor="t" anchorCtr="0" compatLnSpc="1">
            <a:prstTxWarp prst="textNoShape">
              <a:avLst/>
            </a:prstTxWarp>
            <a:normAutofit fontScale="92500" lnSpcReduction="20000"/>
          </a:bodyPr>
          <a:lstStyle/>
          <a:p>
            <a:pPr defTabSz="934892" eaLnBrk="1" hangingPunct="1">
              <a:buFont typeface="Wingdings" pitchFamily="2" charset="2"/>
              <a:buChar char="Ø"/>
              <a:defRPr/>
            </a:pPr>
            <a:r>
              <a:rPr lang="en-US" dirty="0">
                <a:ea typeface="ＭＳ Ｐゴシック"/>
              </a:rPr>
              <a:t>  We rely on the availability of U.S. Merchant Marine vessels, infrastructure and manpower to ensure the safe delivery of military equipment and supplies to our soldiers; the same capabilities replicated by the Department of Defense would cost billions more.  Once the U.S. flag Merchant Marine capability is diminished due to the impacts of this program cancellation, as would be the case if MSP were underfunded or the</a:t>
            </a:r>
            <a:r>
              <a:rPr lang="en-US" baseline="0" dirty="0">
                <a:ea typeface="ＭＳ Ｐゴシック"/>
              </a:rPr>
              <a:t> Jones Act was rescinded, </a:t>
            </a:r>
            <a:r>
              <a:rPr lang="en-US" dirty="0">
                <a:ea typeface="ＭＳ Ｐゴシック"/>
              </a:rPr>
              <a:t>the United States could be forced to depend on politically unreliable foreign ships and crews to deliver important military and relief cargoes during times of war and national emergency. All three of these programs must</a:t>
            </a:r>
            <a:r>
              <a:rPr lang="en-US" baseline="0" dirty="0">
                <a:ea typeface="ＭＳ Ｐゴシック"/>
              </a:rPr>
              <a:t> be enforced and robustly funded (in case of MSP) if we are to have an active merchant marine to sustain combat operations in time of war and to provide the manpower needed to operate the government owned ships maintained by Navy and MARAD in reduced operating status (ROS) in peacetime.   </a:t>
            </a:r>
            <a:endParaRPr lang="en-US" dirty="0">
              <a:ea typeface="ＭＳ Ｐゴシック"/>
            </a:endParaRPr>
          </a:p>
          <a:p>
            <a:pPr eaLnBrk="1" hangingPunct="1">
              <a:buFont typeface="Wingdings" pitchFamily="2" charset="2"/>
              <a:buChar char="Ø"/>
            </a:pPr>
            <a:endParaRPr lang="en-US" dirty="0">
              <a:ea typeface="ＭＳ Ｐゴシック"/>
            </a:endParaRPr>
          </a:p>
          <a:p>
            <a:pPr eaLnBrk="1" hangingPunct="1">
              <a:buFont typeface="Wingdings" pitchFamily="2" charset="2"/>
              <a:buChar char="Ø"/>
            </a:pPr>
            <a:r>
              <a:rPr lang="en-US" dirty="0">
                <a:ea typeface="ＭＳ Ｐゴシック"/>
              </a:rPr>
              <a:t>  Impelled cargo – ocean-borne cargo that is moving either as a direct result of federal government involvement, or indirectly through financial sponsorship of a federal program, or in connection with a guarantee provided by the federal government. </a:t>
            </a:r>
          </a:p>
          <a:p>
            <a:pPr marL="642738" lvl="1" indent="-175293" eaLnBrk="1" hangingPunct="1">
              <a:buFont typeface="Arial" panose="020B0604020202020204" pitchFamily="34" charset="0"/>
              <a:buChar char="•"/>
            </a:pPr>
            <a:r>
              <a:rPr lang="en-US" dirty="0">
                <a:ea typeface="ＭＳ Ｐゴシック"/>
              </a:rPr>
              <a:t>Percentage requirements for use of American Bottoms is 50% Agricultural, 50% Civilian Agencies,</a:t>
            </a:r>
            <a:r>
              <a:rPr lang="en-US" baseline="0" dirty="0">
                <a:ea typeface="ＭＳ Ｐゴシック"/>
              </a:rPr>
              <a:t> 100% of Export-Import Bank, </a:t>
            </a:r>
            <a:r>
              <a:rPr lang="en-US" dirty="0">
                <a:ea typeface="ＭＳ Ｐゴシック"/>
              </a:rPr>
              <a:t> and 100% Military Cargos.  </a:t>
            </a:r>
          </a:p>
          <a:p>
            <a:pPr marL="642738" lvl="1" indent="-175293" eaLnBrk="1" hangingPunct="1">
              <a:buFont typeface="Arial" panose="020B0604020202020204" pitchFamily="34" charset="0"/>
              <a:buChar char="•"/>
            </a:pPr>
            <a:r>
              <a:rPr lang="en-US" dirty="0">
                <a:ea typeface="ＭＳ Ｐゴシック"/>
              </a:rPr>
              <a:t>Details of threats to cargo preference are in Slide 12.</a:t>
            </a:r>
          </a:p>
          <a:p>
            <a:pPr eaLnBrk="1" hangingPunct="1">
              <a:buFont typeface="Wingdings" pitchFamily="2" charset="2"/>
              <a:buChar char="Ø"/>
            </a:pPr>
            <a:endParaRPr lang="en-US" dirty="0">
              <a:ea typeface="ＭＳ Ｐゴシック"/>
            </a:endParaRPr>
          </a:p>
          <a:p>
            <a:pPr eaLnBrk="1" hangingPunct="1">
              <a:buFont typeface="Wingdings" pitchFamily="2" charset="2"/>
              <a:buChar char="Ø"/>
            </a:pPr>
            <a:r>
              <a:rPr lang="en-US" dirty="0">
                <a:ea typeface="ＭＳ Ｐゴシック"/>
              </a:rPr>
              <a:t>  U.S. Cargo Preference Laws provide the most cost-effective sealift capability available to the U.S. Government.</a:t>
            </a:r>
          </a:p>
          <a:p>
            <a:pPr eaLnBrk="1" hangingPunct="1">
              <a:buFont typeface="Wingdings" pitchFamily="2" charset="2"/>
              <a:buChar char="Ø"/>
            </a:pPr>
            <a:endParaRPr lang="en-US" dirty="0">
              <a:ea typeface="ＭＳ Ｐゴシック"/>
            </a:endParaRPr>
          </a:p>
          <a:p>
            <a:pPr eaLnBrk="1" hangingPunct="1">
              <a:buFont typeface="Wingdings" pitchFamily="2" charset="2"/>
              <a:buChar char="Ø"/>
            </a:pPr>
            <a:r>
              <a:rPr lang="en-US" dirty="0">
                <a:ea typeface="ＭＳ Ｐゴシック"/>
              </a:rPr>
              <a:t>   U.S. Cargo Preference Laws ensure that the vessels and attendant intermodal systems, trained crews, and vessel service industries continue to prosper.</a:t>
            </a:r>
          </a:p>
          <a:p>
            <a:pPr eaLnBrk="1" hangingPunct="1">
              <a:buFont typeface="Wingdings" pitchFamily="2" charset="2"/>
              <a:buChar char="Ø"/>
            </a:pPr>
            <a:r>
              <a:rPr lang="en-US" dirty="0">
                <a:ea typeface="ＭＳ Ｐゴシック"/>
              </a:rPr>
              <a:t>   U.S. Cargo Preference Laws also ensure that the oceans are </a:t>
            </a:r>
            <a:r>
              <a:rPr lang="en-US" u="sng" dirty="0">
                <a:ea typeface="ＭＳ Ｐゴシック"/>
              </a:rPr>
              <a:t>not dominated solely by foreign interests and enhance the U.S. balance of payment position. </a:t>
            </a:r>
          </a:p>
          <a:p>
            <a:endParaRPr lang="en-US" dirty="0">
              <a:ea typeface="ＭＳ Ｐゴシック"/>
            </a:endParaRPr>
          </a:p>
          <a:p>
            <a:pPr eaLnBrk="1" hangingPunct="1">
              <a:buFont typeface="Wingdings" pitchFamily="2" charset="2"/>
              <a:buChar char="Ø"/>
            </a:pPr>
            <a:endParaRPr lang="en-US" dirty="0">
              <a:ea typeface="ＭＳ Ｐゴシック"/>
            </a:endParaRPr>
          </a:p>
          <a:p>
            <a:pPr eaLnBrk="1" hangingPunct="1">
              <a:buFont typeface="Wingdings" pitchFamily="2" charset="2"/>
              <a:buChar char="Ø"/>
            </a:pPr>
            <a:endParaRPr lang="en-US" u="sng" dirty="0">
              <a:ea typeface="ＭＳ Ｐゴシック"/>
            </a:endParaRPr>
          </a:p>
          <a:p>
            <a:pPr eaLnBrk="1" hangingPunct="1">
              <a:spcBef>
                <a:spcPct val="0"/>
              </a:spcBef>
              <a:buFont typeface="Wingdings" pitchFamily="2" charset="2"/>
              <a:buChar char="Ø"/>
            </a:pPr>
            <a:endParaRPr lang="en-US" dirty="0">
              <a:ea typeface="ＭＳ Ｐゴシック"/>
            </a:endParaRPr>
          </a:p>
        </p:txBody>
      </p:sp>
      <p:sp>
        <p:nvSpPr>
          <p:cNvPr id="28675" name="Slide Number Placeholder 3"/>
          <p:cNvSpPr>
            <a:spLocks noGrp="1"/>
          </p:cNvSpPr>
          <p:nvPr>
            <p:ph type="sldNum" sz="quarter" idx="5"/>
          </p:nvPr>
        </p:nvSpPr>
        <p:spPr bwMode="auto">
          <a:noFill/>
          <a:ln>
            <a:miter lim="800000"/>
            <a:headEnd/>
            <a:tailEnd/>
          </a:ln>
        </p:spPr>
        <p:txBody>
          <a:bodyPr/>
          <a:lstStyle/>
          <a:p>
            <a:fld id="{986F1028-967D-4384-B0FC-366416A0E71B}" type="slidenum">
              <a:rPr lang="en-US" smtClean="0">
                <a:ea typeface="ＭＳ Ｐゴシック"/>
                <a:cs typeface="ＭＳ Ｐゴシック"/>
              </a:rPr>
              <a:pPr/>
              <a:t>11</a:t>
            </a:fld>
            <a:endParaRPr lang="en-US">
              <a:ea typeface="ＭＳ Ｐゴシック"/>
              <a:cs typeface="ＭＳ Ｐゴシック"/>
            </a:endParaRPr>
          </a:p>
        </p:txBody>
      </p:sp>
    </p:spTree>
    <p:extLst>
      <p:ext uri="{BB962C8B-B14F-4D97-AF65-F5344CB8AC3E}">
        <p14:creationId xmlns:p14="http://schemas.microsoft.com/office/powerpoint/2010/main" val="140815961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Slide Image Placeholder 1"/>
          <p:cNvSpPr>
            <a:spLocks noGrp="1" noRot="1" noChangeAspect="1" noTextEdit="1"/>
          </p:cNvSpPr>
          <p:nvPr>
            <p:ph type="sldImg"/>
          </p:nvPr>
        </p:nvSpPr>
        <p:spPr bwMode="auto">
          <a:noFill/>
          <a:ln>
            <a:solidFill>
              <a:srgbClr val="000000"/>
            </a:solidFill>
            <a:miter lim="800000"/>
            <a:headEnd/>
            <a:tailEnd/>
          </a:ln>
        </p:spPr>
      </p:sp>
      <p:sp>
        <p:nvSpPr>
          <p:cNvPr id="32770" name="Notes Placeholder 2"/>
          <p:cNvSpPr>
            <a:spLocks noGrp="1"/>
          </p:cNvSpPr>
          <p:nvPr>
            <p:ph type="body" idx="1"/>
          </p:nvPr>
        </p:nvSpPr>
        <p:spPr bwMode="auto">
          <a:noFill/>
        </p:spPr>
        <p:txBody>
          <a:bodyPr wrap="square" numCol="1" anchor="t" anchorCtr="0" compatLnSpc="1">
            <a:prstTxWarp prst="textNoShape">
              <a:avLst/>
            </a:prstTxWarp>
            <a:normAutofit fontScale="77500" lnSpcReduction="20000"/>
          </a:bodyPr>
          <a:lstStyle/>
          <a:p>
            <a:pPr marL="175293" indent="-175293">
              <a:buFont typeface="Wingdings" panose="05000000000000000000" pitchFamily="2" charset="2"/>
              <a:buChar char="Ø"/>
            </a:pPr>
            <a:r>
              <a:rPr lang="en-US" dirty="0"/>
              <a:t>While the domestic component (Jones Act) of the U.S. flag fleet is stabilizing because of recent recapitalization of ships in the Hawaii and Puerto Rican trades and the new tankers being added to transport shale oil, the number of non-Jones Act U.S. vessels in international trade have significantly declined by more than 25 percent, from 106 to 81, over the last four years.  This is primarily the result of a 35% decline in government impelled cargoes since 2014 due to:</a:t>
            </a:r>
          </a:p>
          <a:p>
            <a:pPr marL="642738" lvl="1" indent="-175293">
              <a:buFont typeface="Arial" panose="020B0604020202020204" pitchFamily="34" charset="0"/>
              <a:buChar char="•"/>
            </a:pPr>
            <a:r>
              <a:rPr lang="en-US" dirty="0"/>
              <a:t> (1) reduced military operations in Iraq and Afghanistan, </a:t>
            </a:r>
          </a:p>
          <a:p>
            <a:pPr marL="642738" lvl="1" indent="-175293">
              <a:buFont typeface="Arial" panose="020B0604020202020204" pitchFamily="34" charset="0"/>
              <a:buChar char="•"/>
            </a:pPr>
            <a:r>
              <a:rPr lang="en-US" dirty="0"/>
              <a:t> (2) legislation that reduced cargo preference requirements for food aid from 75% to 50%, and</a:t>
            </a:r>
          </a:p>
          <a:p>
            <a:pPr marL="642738" lvl="1" indent="-175293">
              <a:buFont typeface="Arial" panose="020B0604020202020204" pitchFamily="34" charset="0"/>
              <a:buChar char="•"/>
            </a:pPr>
            <a:r>
              <a:rPr lang="en-US" dirty="0"/>
              <a:t> (3) inability to enforce cargo preference regulations.   </a:t>
            </a:r>
          </a:p>
          <a:p>
            <a:pPr marL="467446" lvl="1"/>
            <a:r>
              <a:rPr lang="en-US" dirty="0"/>
              <a:t>Additionally, the deactivation of Maritime Prepositioning Squadron One and the reduction of Army prepositioning ships reduced the number of seagoing billets.  These losses of “blue water” U.S.-flagged vessels since January 2010 have resulted in a loss of over 2,800 mariner jobs.  MARAD assesses we are at the point, below 90 ships in international trade,  where our ability to crew all U.S.-flagged commercial and government reserve sealift vessels for a sustained period of more than six to eight months is no longer certain.</a:t>
            </a:r>
          </a:p>
          <a:p>
            <a:pPr marL="467446" lvl="1"/>
            <a:endParaRPr lang="en-US" dirty="0"/>
          </a:p>
          <a:p>
            <a:pPr marL="175293" indent="-175293">
              <a:buFont typeface="Wingdings" panose="05000000000000000000" pitchFamily="2" charset="2"/>
              <a:buChar char="Ø"/>
            </a:pPr>
            <a:r>
              <a:rPr lang="en-US" dirty="0"/>
              <a:t>FY2017 request attempted to reduce the program significantly.  FY2017 Consolidated Appropriation Act increased food aid funding overall by $200M, helping to stem the further decline of U.S.-flag shipping in international trade, assuming the Ex-Im Bank regains its ability to authorize guarantees over $10M/project until a third commissioner is confirmed by the Senate.  However, the 2018 </a:t>
            </a:r>
            <a:r>
              <a:rPr lang="en-US" dirty="0" err="1"/>
              <a:t>PresBud</a:t>
            </a:r>
            <a:r>
              <a:rPr lang="en-US" dirty="0"/>
              <a:t> Submit terminated the PL480 Title II – Food for Peace Program, potentially eliminating most agricultural preference cargoes—resulting in loss of many of the vessels in foreign trade outside of the Maritime Security Program </a:t>
            </a:r>
            <a:endParaRPr lang="en-US" b="1" dirty="0"/>
          </a:p>
          <a:p>
            <a:endParaRPr lang="en-US" b="1" dirty="0"/>
          </a:p>
          <a:p>
            <a:pPr marL="175293" indent="-175293">
              <a:buFont typeface="Wingdings" panose="05000000000000000000" pitchFamily="2" charset="2"/>
              <a:buChar char="Ø"/>
            </a:pPr>
            <a:r>
              <a:rPr lang="en-US" dirty="0"/>
              <a:t>Congress mandated MARAD issue regulations to enforce other agencies to comply with Cargo Preference Laws—but they have been tied up for years in OMB because those agencies don’t want to spend the extra funds necessary to obey the law!</a:t>
            </a:r>
          </a:p>
          <a:p>
            <a:pPr marL="175293" indent="-175293">
              <a:buFont typeface="Wingdings" panose="05000000000000000000" pitchFamily="2" charset="2"/>
              <a:buChar char="Ø"/>
            </a:pPr>
            <a:endParaRPr lang="en-US" b="1" dirty="0"/>
          </a:p>
          <a:p>
            <a:r>
              <a:rPr lang="en-US" dirty="0"/>
              <a:t>81 ship number is from 1 May 2017MARAD U.S.-Flag Vessel Inventory of Oceangoing Vessels</a:t>
            </a:r>
          </a:p>
          <a:p>
            <a:r>
              <a:rPr lang="en-US" dirty="0"/>
              <a:t> </a:t>
            </a:r>
          </a:p>
        </p:txBody>
      </p:sp>
      <p:sp>
        <p:nvSpPr>
          <p:cNvPr id="32771" name="Slide Number Placeholder 3"/>
          <p:cNvSpPr>
            <a:spLocks noGrp="1"/>
          </p:cNvSpPr>
          <p:nvPr>
            <p:ph type="sldNum" sz="quarter" idx="5"/>
          </p:nvPr>
        </p:nvSpPr>
        <p:spPr bwMode="auto">
          <a:noFill/>
          <a:ln>
            <a:miter lim="800000"/>
            <a:headEnd/>
            <a:tailEnd/>
          </a:ln>
        </p:spPr>
        <p:txBody>
          <a:bodyPr/>
          <a:lstStyle/>
          <a:p>
            <a:fld id="{39085D2E-52E6-45FD-AB44-090AF12B4E48}" type="slidenum">
              <a:rPr lang="en-US" smtClean="0">
                <a:ea typeface="ＭＳ Ｐゴシック"/>
                <a:cs typeface="ＭＳ Ｐゴシック"/>
              </a:rPr>
              <a:pPr/>
              <a:t>12</a:t>
            </a:fld>
            <a:endParaRPr lang="en-US">
              <a:ea typeface="ＭＳ Ｐゴシック"/>
              <a:cs typeface="ＭＳ Ｐゴシック"/>
            </a:endParaRPr>
          </a:p>
        </p:txBody>
      </p:sp>
    </p:spTree>
    <p:extLst>
      <p:ext uri="{BB962C8B-B14F-4D97-AF65-F5344CB8AC3E}">
        <p14:creationId xmlns:p14="http://schemas.microsoft.com/office/powerpoint/2010/main" val="322230298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Slide Image Placeholder 1"/>
          <p:cNvSpPr>
            <a:spLocks noGrp="1" noRot="1" noChangeAspect="1" noTextEdit="1"/>
          </p:cNvSpPr>
          <p:nvPr>
            <p:ph type="sldImg"/>
          </p:nvPr>
        </p:nvSpPr>
        <p:spPr bwMode="auto">
          <a:noFill/>
          <a:ln>
            <a:solidFill>
              <a:srgbClr val="000000"/>
            </a:solidFill>
            <a:miter lim="800000"/>
            <a:headEnd/>
            <a:tailEnd/>
          </a:ln>
        </p:spPr>
      </p:sp>
      <p:sp>
        <p:nvSpPr>
          <p:cNvPr id="43010" name="Notes Placeholder 2"/>
          <p:cNvSpPr>
            <a:spLocks noGrp="1"/>
          </p:cNvSpPr>
          <p:nvPr>
            <p:ph type="body" idx="1"/>
          </p:nvPr>
        </p:nvSpPr>
        <p:spPr bwMode="auto">
          <a:noFill/>
        </p:spPr>
        <p:txBody>
          <a:bodyPr wrap="square" numCol="1" anchor="t" anchorCtr="0" compatLnSpc="1">
            <a:prstTxWarp prst="textNoShape">
              <a:avLst/>
            </a:prstTxWarp>
            <a:normAutofit/>
          </a:bodyPr>
          <a:lstStyle/>
          <a:p>
            <a:pPr eaLnBrk="1" hangingPunct="1">
              <a:buFont typeface="Wingdings" pitchFamily="2" charset="2"/>
              <a:buChar char="Ø"/>
            </a:pPr>
            <a:r>
              <a:rPr lang="en-US" dirty="0">
                <a:ea typeface="ＭＳ Ｐゴシック"/>
              </a:rPr>
              <a:t> </a:t>
            </a:r>
            <a:r>
              <a:rPr lang="en-US" dirty="0"/>
              <a:t>The Federal Ship Financing Program (commonly referred to as “Title XI”) promotes U.S. Merchant Marine fleet and U.S. shipyard growth and modernization. Through long term debt repayment guarantees, the Program encourages U.S. ship owners to obtain new vessels from U. S. shipyards cost effectively. It also assists U.S. shipyards with modernizing their facilities for building and repairing vessels. The repayment term allowed under the program generally is much longer and the interest rates are lower than those available from the commercial lending market because the obligations guaranteed by the U.S. Government.  Many other countries have similar financial programs that support their domestic shipbuilding industry.</a:t>
            </a:r>
          </a:p>
          <a:p>
            <a:pPr eaLnBrk="1" hangingPunct="1">
              <a:buFont typeface="Wingdings" pitchFamily="2" charset="2"/>
              <a:buChar char="Ø"/>
            </a:pPr>
            <a:endParaRPr lang="en-US" u="sng" dirty="0">
              <a:ea typeface="ＭＳ Ｐゴシック"/>
            </a:endParaRPr>
          </a:p>
          <a:p>
            <a:pPr eaLnBrk="1" hangingPunct="1">
              <a:buFont typeface="Wingdings" pitchFamily="2" charset="2"/>
              <a:buChar char="Ø"/>
            </a:pPr>
            <a:r>
              <a:rPr lang="en-US" dirty="0">
                <a:ea typeface="ＭＳ Ｐゴシック"/>
              </a:rPr>
              <a:t>  Title XI enables shipping companies and shipyards to make plans, but these companies need assurance that the program will be available to facilitate investment in vessels to be built or rebuilt in U.S. shipyards. </a:t>
            </a:r>
          </a:p>
          <a:p>
            <a:pPr eaLnBrk="1" hangingPunct="1">
              <a:buFont typeface="Wingdings" pitchFamily="2" charset="2"/>
              <a:buChar char="Ø"/>
            </a:pPr>
            <a:endParaRPr lang="en-US" dirty="0">
              <a:ea typeface="ＭＳ Ｐゴシック"/>
            </a:endParaRPr>
          </a:p>
        </p:txBody>
      </p:sp>
      <p:sp>
        <p:nvSpPr>
          <p:cNvPr id="43011" name="Slide Number Placeholder 3"/>
          <p:cNvSpPr>
            <a:spLocks noGrp="1"/>
          </p:cNvSpPr>
          <p:nvPr>
            <p:ph type="sldNum" sz="quarter" idx="5"/>
          </p:nvPr>
        </p:nvSpPr>
        <p:spPr bwMode="auto">
          <a:noFill/>
          <a:ln>
            <a:miter lim="800000"/>
            <a:headEnd/>
            <a:tailEnd/>
          </a:ln>
        </p:spPr>
        <p:txBody>
          <a:bodyPr/>
          <a:lstStyle/>
          <a:p>
            <a:fld id="{F678F988-482C-4462-9288-7E0A3EE6A306}" type="slidenum">
              <a:rPr lang="en-US" smtClean="0">
                <a:ea typeface="ＭＳ Ｐゴシック"/>
                <a:cs typeface="ＭＳ Ｐゴシック"/>
              </a:rPr>
              <a:pPr/>
              <a:t>13</a:t>
            </a:fld>
            <a:endParaRPr lang="en-US">
              <a:ea typeface="ＭＳ Ｐゴシック"/>
              <a:cs typeface="ＭＳ Ｐゴシック"/>
            </a:endParaRPr>
          </a:p>
        </p:txBody>
      </p:sp>
    </p:spTree>
    <p:extLst>
      <p:ext uri="{BB962C8B-B14F-4D97-AF65-F5344CB8AC3E}">
        <p14:creationId xmlns:p14="http://schemas.microsoft.com/office/powerpoint/2010/main" val="341172319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7" name="Slide Image Placeholder 1"/>
          <p:cNvSpPr>
            <a:spLocks noGrp="1" noRot="1" noChangeAspect="1" noTextEdit="1"/>
          </p:cNvSpPr>
          <p:nvPr>
            <p:ph type="sldImg"/>
          </p:nvPr>
        </p:nvSpPr>
        <p:spPr bwMode="auto">
          <a:noFill/>
          <a:ln>
            <a:solidFill>
              <a:srgbClr val="000000"/>
            </a:solidFill>
            <a:miter lim="800000"/>
            <a:headEnd/>
            <a:tailEnd/>
          </a:ln>
        </p:spPr>
      </p:sp>
      <p:sp>
        <p:nvSpPr>
          <p:cNvPr id="45058" name="Notes Placeholder 2"/>
          <p:cNvSpPr>
            <a:spLocks noGrp="1"/>
          </p:cNvSpPr>
          <p:nvPr>
            <p:ph type="body" idx="1"/>
          </p:nvPr>
        </p:nvSpPr>
        <p:spPr bwMode="auto">
          <a:noFill/>
        </p:spPr>
        <p:txBody>
          <a:bodyPr wrap="square" numCol="1" anchor="t" anchorCtr="0" compatLnSpc="1">
            <a:prstTxWarp prst="textNoShape">
              <a:avLst/>
            </a:prstTxWarp>
            <a:normAutofit/>
          </a:bodyPr>
          <a:lstStyle/>
          <a:p>
            <a:pPr eaLnBrk="1" hangingPunct="1">
              <a:buFont typeface="Wingdings" pitchFamily="2" charset="2"/>
              <a:buChar char="Ø"/>
            </a:pPr>
            <a:r>
              <a:rPr lang="en-US" dirty="0">
                <a:ea typeface="ＭＳ Ｐゴシック"/>
              </a:rPr>
              <a:t>  The availability of a modern, well-funded Title XI program will facilitate the </a:t>
            </a:r>
            <a:r>
              <a:rPr lang="en-US" u="sng" dirty="0">
                <a:ea typeface="ＭＳ Ｐゴシック"/>
              </a:rPr>
              <a:t>needed replacement of the</a:t>
            </a:r>
            <a:r>
              <a:rPr lang="en-US" u="sng" baseline="0" dirty="0">
                <a:ea typeface="ＭＳ Ｐゴシック"/>
              </a:rPr>
              <a:t> domestic cargo </a:t>
            </a:r>
            <a:r>
              <a:rPr lang="en-US" u="sng" dirty="0">
                <a:ea typeface="ＭＳ Ｐゴシック"/>
              </a:rPr>
              <a:t>fleet, ensuring the continued availability of vessels and seagoing personnel to meet the economic and military security requirements of our nation.  </a:t>
            </a:r>
          </a:p>
          <a:p>
            <a:pPr eaLnBrk="1" hangingPunct="1">
              <a:buFont typeface="Wingdings" pitchFamily="2" charset="2"/>
              <a:buChar char="Ø"/>
            </a:pPr>
            <a:endParaRPr lang="en-US" u="sng" dirty="0">
              <a:ea typeface="ＭＳ Ｐゴシック"/>
            </a:endParaRPr>
          </a:p>
          <a:p>
            <a:pPr eaLnBrk="1" hangingPunct="1">
              <a:buFont typeface="Wingdings" pitchFamily="2" charset="2"/>
              <a:buChar char="Ø"/>
            </a:pPr>
            <a:r>
              <a:rPr lang="en-US" dirty="0">
                <a:ea typeface="ＭＳ Ｐゴシック"/>
              </a:rPr>
              <a:t>  The Navy supports the Jones Act</a:t>
            </a:r>
            <a:r>
              <a:rPr lang="en-US" baseline="0" dirty="0">
                <a:ea typeface="ＭＳ Ｐゴシック"/>
              </a:rPr>
              <a:t> and Title XI programs because they help maintain the commercial shipbuilding industrial base needed to build Navy auxiliaries and support ships at a reasonable cost. </a:t>
            </a:r>
            <a:endParaRPr lang="en-US" dirty="0">
              <a:ea typeface="ＭＳ Ｐゴシック"/>
            </a:endParaRPr>
          </a:p>
          <a:p>
            <a:pPr eaLnBrk="1" hangingPunct="1">
              <a:buFont typeface="Wingdings" pitchFamily="2" charset="2"/>
              <a:buChar char="Ø"/>
            </a:pPr>
            <a:endParaRPr lang="en-US" dirty="0">
              <a:ea typeface="ＭＳ Ｐゴシック"/>
            </a:endParaRPr>
          </a:p>
          <a:p>
            <a:pPr eaLnBrk="1" hangingPunct="1">
              <a:buFont typeface="Wingdings" pitchFamily="2" charset="2"/>
              <a:buChar char="Ø"/>
            </a:pPr>
            <a:r>
              <a:rPr lang="en-US" dirty="0">
                <a:ea typeface="ＭＳ Ｐゴシック"/>
              </a:rPr>
              <a:t>  The</a:t>
            </a:r>
            <a:r>
              <a:rPr lang="en-US" baseline="0" dirty="0">
                <a:ea typeface="ＭＳ Ｐゴシック"/>
              </a:rPr>
              <a:t> Administration has not requested any funding for Title XI since 2002.  Occasionally, Congress provides plus-ups, such as $35M in FY14 and $5M in FY16, but we really need about $25-35M/year (2-4 ocean going ships) for this program to accomplish the objective of maintaining a strong shipbuilding industrial base for large oceangoing ships—needed for domestic commerce and Naval auxiliaries and sealift.  </a:t>
            </a:r>
          </a:p>
          <a:p>
            <a:pPr eaLnBrk="1" hangingPunct="1">
              <a:buFont typeface="Wingdings" pitchFamily="2" charset="2"/>
              <a:buChar char="Ø"/>
            </a:pPr>
            <a:endParaRPr lang="en-US" baseline="0" dirty="0">
              <a:ea typeface="ＭＳ Ｐゴシック"/>
            </a:endParaRPr>
          </a:p>
          <a:p>
            <a:pPr eaLnBrk="1" hangingPunct="1">
              <a:buFont typeface="Wingdings" pitchFamily="2" charset="2"/>
              <a:buChar char="Ø"/>
            </a:pPr>
            <a:r>
              <a:rPr lang="en-US" baseline="0" dirty="0">
                <a:ea typeface="ＭＳ Ｐゴシック"/>
              </a:rPr>
              <a:t>  Although there have been problems with how the program was administered a decade or two ago, recent loan guarantees awarded with the Congressional funds provided, have performed well.  While Congress didn’t add any additional funds in FY17, it did provide $3M to continue administer the current portfolio. </a:t>
            </a:r>
            <a:endParaRPr lang="en-US" dirty="0">
              <a:ea typeface="ＭＳ Ｐゴシック"/>
            </a:endParaRPr>
          </a:p>
        </p:txBody>
      </p:sp>
      <p:sp>
        <p:nvSpPr>
          <p:cNvPr id="45059" name="Slide Number Placeholder 3"/>
          <p:cNvSpPr>
            <a:spLocks noGrp="1"/>
          </p:cNvSpPr>
          <p:nvPr>
            <p:ph type="sldNum" sz="quarter" idx="5"/>
          </p:nvPr>
        </p:nvSpPr>
        <p:spPr bwMode="auto">
          <a:noFill/>
          <a:ln>
            <a:miter lim="800000"/>
            <a:headEnd/>
            <a:tailEnd/>
          </a:ln>
        </p:spPr>
        <p:txBody>
          <a:bodyPr/>
          <a:lstStyle/>
          <a:p>
            <a:fld id="{DA92DAB3-232F-401D-8A69-0D187AE52358}" type="slidenum">
              <a:rPr lang="en-US" smtClean="0">
                <a:ea typeface="ＭＳ Ｐゴシック"/>
                <a:cs typeface="ＭＳ Ｐゴシック"/>
              </a:rPr>
              <a:pPr/>
              <a:t>14</a:t>
            </a:fld>
            <a:endParaRPr lang="en-US">
              <a:ea typeface="ＭＳ Ｐゴシック"/>
              <a:cs typeface="ＭＳ Ｐゴシック"/>
            </a:endParaRPr>
          </a:p>
        </p:txBody>
      </p:sp>
    </p:spTree>
    <p:extLst>
      <p:ext uri="{BB962C8B-B14F-4D97-AF65-F5344CB8AC3E}">
        <p14:creationId xmlns:p14="http://schemas.microsoft.com/office/powerpoint/2010/main" val="121802075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7" name="Slide Image Placeholder 1"/>
          <p:cNvSpPr>
            <a:spLocks noGrp="1" noRot="1" noChangeAspect="1" noTextEdit="1"/>
          </p:cNvSpPr>
          <p:nvPr>
            <p:ph type="sldImg"/>
          </p:nvPr>
        </p:nvSpPr>
        <p:spPr bwMode="auto">
          <a:noFill/>
          <a:ln>
            <a:solidFill>
              <a:srgbClr val="000000"/>
            </a:solidFill>
            <a:miter lim="800000"/>
            <a:headEnd/>
            <a:tailEnd/>
          </a:ln>
        </p:spPr>
      </p:sp>
      <p:sp>
        <p:nvSpPr>
          <p:cNvPr id="45058" name="Notes Placeholder 2"/>
          <p:cNvSpPr>
            <a:spLocks noGrp="1"/>
          </p:cNvSpPr>
          <p:nvPr>
            <p:ph type="body" idx="1"/>
          </p:nvPr>
        </p:nvSpPr>
        <p:spPr bwMode="auto">
          <a:noFill/>
        </p:spPr>
        <p:txBody>
          <a:bodyPr wrap="square" numCol="1" anchor="t" anchorCtr="0" compatLnSpc="1">
            <a:prstTxWarp prst="textNoShape">
              <a:avLst/>
            </a:prstTxWarp>
            <a:normAutofit fontScale="55000" lnSpcReduction="20000"/>
          </a:bodyPr>
          <a:lstStyle/>
          <a:p>
            <a:pPr eaLnBrk="1" hangingPunct="1">
              <a:buFont typeface="Wingdings" pitchFamily="2" charset="2"/>
              <a:buChar char="Ø"/>
            </a:pPr>
            <a:r>
              <a:rPr lang="en-US" dirty="0">
                <a:ea typeface="ＭＳ Ｐゴシック"/>
              </a:rPr>
              <a:t>  </a:t>
            </a:r>
            <a:r>
              <a:rPr lang="en-US" dirty="0"/>
              <a:t>MARAD maintains a fleet of U.S. Government owned vessels operated by the SMAs. These vessels are used to train merchant marine officer candidates as part of MARAD’s mission to foster a strong U.S.-flag merchant marine. </a:t>
            </a:r>
          </a:p>
          <a:p>
            <a:pPr eaLnBrk="1" hangingPunct="1">
              <a:buFont typeface="Wingdings" pitchFamily="2" charset="2"/>
              <a:buChar char="Ø"/>
            </a:pPr>
            <a:endParaRPr lang="en-US" dirty="0"/>
          </a:p>
          <a:p>
            <a:pPr eaLnBrk="1" hangingPunct="1">
              <a:buFont typeface="Wingdings" pitchFamily="2" charset="2"/>
              <a:buChar char="Ø"/>
            </a:pPr>
            <a:r>
              <a:rPr lang="en-US" dirty="0"/>
              <a:t>  Each SMA training program meets internationally agreed upon standards followed by the USCG, including sea service time, training, and competency requirements. The MARAD-owned training ships play a central, critical role in these programs. </a:t>
            </a:r>
          </a:p>
          <a:p>
            <a:pPr eaLnBrk="1" hangingPunct="1">
              <a:buFont typeface="Wingdings" pitchFamily="2" charset="2"/>
              <a:buChar char="Ø"/>
            </a:pPr>
            <a:endParaRPr lang="en-US" dirty="0"/>
          </a:p>
          <a:p>
            <a:pPr eaLnBrk="1" hangingPunct="1">
              <a:buFont typeface="Wingdings" pitchFamily="2" charset="2"/>
              <a:buChar char="Ø"/>
            </a:pPr>
            <a:r>
              <a:rPr lang="en-US" dirty="0"/>
              <a:t>  The current fleet of vessels have also supported other U.S. Government agencies in humanitarian assistance and disaster relief (HA/DR) roles. The design</a:t>
            </a:r>
            <a:r>
              <a:rPr lang="en-US" baseline="0" dirty="0"/>
              <a:t> of the NSMMV incorporates specific HA/DR features including: </a:t>
            </a:r>
            <a:r>
              <a:rPr lang="en-US" dirty="0"/>
              <a:t>Potential for </a:t>
            </a:r>
            <a:r>
              <a:rPr lang="en-US" dirty="0" err="1"/>
              <a:t>RoRo</a:t>
            </a:r>
            <a:r>
              <a:rPr lang="en-US" dirty="0"/>
              <a:t> space with Side Ramp, Capability to install Cargo Crane,  Container and Cargo Stowage on Main Deck, Capability for Modules on Main Deck,</a:t>
            </a:r>
            <a:r>
              <a:rPr lang="en-US" baseline="0" dirty="0"/>
              <a:t> </a:t>
            </a:r>
            <a:r>
              <a:rPr lang="en-US" dirty="0"/>
              <a:t>Helicopter Landing Capability, Command &amp; Communications Suite, Enhanced Medical &amp; Treatment Spaces, and Berthing spaces available for use by HA/DR personnel.</a:t>
            </a:r>
          </a:p>
          <a:p>
            <a:pPr eaLnBrk="1" hangingPunct="1">
              <a:buFont typeface="Wingdings" pitchFamily="2" charset="2"/>
              <a:buChar char="Ø"/>
            </a:pPr>
            <a:endParaRPr lang="en-US" dirty="0"/>
          </a:p>
          <a:p>
            <a:pPr eaLnBrk="1" hangingPunct="1">
              <a:buFont typeface="Wingdings" pitchFamily="2" charset="2"/>
              <a:buChar char="Ø"/>
            </a:pPr>
            <a:r>
              <a:rPr lang="en-US" dirty="0"/>
              <a:t>   The current fleet of vessels range in age, mission capability and material condition. The training ship fleet is aging. For example, the TS EMPIRE STATE, on loan from MARAD and operated by the State University of New York (SUNY) Maritime College, is the oldest training ship in the fleet. This training ship is 55 years old, operating seven years beyond its original designed service life extension. Currently, this training ship has a USCG Certificate of Inspection to be sailed as a public nautical school ship, and is in full Class with the American Bureau of Shipping (ABS) through 2019. </a:t>
            </a:r>
          </a:p>
          <a:p>
            <a:pPr eaLnBrk="1" hangingPunct="1">
              <a:buFont typeface="Wingdings" pitchFamily="2" charset="2"/>
              <a:buChar char="Ø"/>
            </a:pPr>
            <a:endParaRPr lang="en-US" dirty="0"/>
          </a:p>
          <a:p>
            <a:pPr defTabSz="934892" eaLnBrk="1" hangingPunct="1">
              <a:buFont typeface="Wingdings" pitchFamily="2" charset="2"/>
              <a:buChar char="Ø"/>
              <a:defRPr/>
            </a:pPr>
            <a:r>
              <a:rPr lang="en-US" dirty="0"/>
              <a:t>   If the TS EMPIRE STATE is taken out of service without having an alternative solution, the overall SMA mariner training program is expected to lose 36 percent of the existing training ship capacity. This will be a major setback to meet the rising national demand for mariners.</a:t>
            </a:r>
          </a:p>
          <a:p>
            <a:pPr eaLnBrk="1" hangingPunct="1">
              <a:buFont typeface="Wingdings" pitchFamily="2" charset="2"/>
              <a:buChar char="Ø"/>
            </a:pPr>
            <a:endParaRPr lang="en-US" dirty="0"/>
          </a:p>
          <a:p>
            <a:pPr eaLnBrk="1" hangingPunct="1">
              <a:buFont typeface="Wingdings" pitchFamily="2" charset="2"/>
              <a:buChar char="Ø"/>
            </a:pPr>
            <a:r>
              <a:rPr lang="en-US" dirty="0"/>
              <a:t>   Each of the SMAs operates their respective training ship as part of a USCG-approved training program. They graduate credentialed merchant mariners who undergo a rigorous four-year maritime education and training program. A necessary prerequisite to earning the credential is a minimum of 360 days of experiential learning on board a ship. </a:t>
            </a:r>
          </a:p>
          <a:p>
            <a:pPr eaLnBrk="1" hangingPunct="1">
              <a:buFont typeface="Wingdings" pitchFamily="2" charset="2"/>
              <a:buChar char="Ø"/>
            </a:pPr>
            <a:endParaRPr lang="en-US" dirty="0"/>
          </a:p>
          <a:p>
            <a:pPr eaLnBrk="1" hangingPunct="1">
              <a:buFont typeface="Wingdings" pitchFamily="2" charset="2"/>
              <a:buChar char="Ø"/>
            </a:pPr>
            <a:r>
              <a:rPr lang="en-US" dirty="0"/>
              <a:t>   Broadly speaking, the SMA training ships are used to achieve two objectives: 1) to allow merchant marine officer candidates to acquire sea service time and 2) to provide students with a modern, realistic and effective real world learning environment. Shipboard operational training is further reinforced during the normal academic year by using the ship as a floating laboratory while the ship is not on an annual training cruise. </a:t>
            </a:r>
          </a:p>
          <a:p>
            <a:pPr eaLnBrk="1" hangingPunct="1">
              <a:buFont typeface="Wingdings" pitchFamily="2" charset="2"/>
              <a:buChar char="Ø"/>
            </a:pPr>
            <a:endParaRPr lang="en-US" dirty="0"/>
          </a:p>
          <a:p>
            <a:pPr eaLnBrk="1" hangingPunct="1">
              <a:buFont typeface="Wingdings" pitchFamily="2" charset="2"/>
              <a:buChar char="Ø"/>
            </a:pPr>
            <a:r>
              <a:rPr lang="en-US" dirty="0"/>
              <a:t>   FY17</a:t>
            </a:r>
            <a:r>
              <a:rPr lang="en-US" baseline="0" dirty="0"/>
              <a:t> Omnibus Appropriation Act provided $6M for continued design of the NSMV.  However, the preliminary design is essentially complete with funds provided by the Navy in FY2015 and $5M provided by Congress for that purpose in FY16.  The NSMMV needs to be put under contract in FY18 to ensure timely replacement of the TS Empire State.  About $36M is needed in FY18 (as authorized in Senate’s MARAD Authorization Bill)  to get the program underway;  remaining funding of $250-300M can be appropriated in FY19/20.  </a:t>
            </a:r>
            <a:endParaRPr lang="en-US" dirty="0"/>
          </a:p>
          <a:p>
            <a:pPr eaLnBrk="1" hangingPunct="1">
              <a:buFont typeface="Wingdings" pitchFamily="2" charset="2"/>
              <a:buChar char="Ø"/>
            </a:pPr>
            <a:endParaRPr lang="en-US" dirty="0"/>
          </a:p>
          <a:p>
            <a:pPr eaLnBrk="1" hangingPunct="1">
              <a:buFont typeface="Wingdings" pitchFamily="2" charset="2"/>
              <a:buNone/>
            </a:pPr>
            <a:r>
              <a:rPr lang="en-US" dirty="0"/>
              <a:t>(Bullets/Notes</a:t>
            </a:r>
            <a:r>
              <a:rPr lang="en-US" baseline="0" dirty="0"/>
              <a:t> primarily taken from MARAD FY17 Budget Estimates)</a:t>
            </a:r>
            <a:endParaRPr lang="en-US" dirty="0"/>
          </a:p>
          <a:p>
            <a:pPr eaLnBrk="1" hangingPunct="1">
              <a:buFont typeface="Wingdings" pitchFamily="2" charset="2"/>
              <a:buChar char="Ø"/>
            </a:pPr>
            <a:endParaRPr lang="en-US" dirty="0"/>
          </a:p>
        </p:txBody>
      </p:sp>
      <p:sp>
        <p:nvSpPr>
          <p:cNvPr id="45059" name="Slide Number Placeholder 3"/>
          <p:cNvSpPr>
            <a:spLocks noGrp="1"/>
          </p:cNvSpPr>
          <p:nvPr>
            <p:ph type="sldNum" sz="quarter" idx="5"/>
          </p:nvPr>
        </p:nvSpPr>
        <p:spPr bwMode="auto">
          <a:noFill/>
          <a:ln>
            <a:miter lim="800000"/>
            <a:headEnd/>
            <a:tailEnd/>
          </a:ln>
        </p:spPr>
        <p:txBody>
          <a:bodyPr/>
          <a:lstStyle/>
          <a:p>
            <a:fld id="{DA92DAB3-232F-401D-8A69-0D187AE52358}" type="slidenum">
              <a:rPr lang="en-US" smtClean="0">
                <a:ea typeface="ＭＳ Ｐゴシック"/>
                <a:cs typeface="ＭＳ Ｐゴシック"/>
              </a:rPr>
              <a:pPr/>
              <a:t>15</a:t>
            </a:fld>
            <a:endParaRPr lang="en-US">
              <a:ea typeface="ＭＳ Ｐゴシック"/>
              <a:cs typeface="ＭＳ Ｐゴシック"/>
            </a:endParaRPr>
          </a:p>
        </p:txBody>
      </p:sp>
    </p:spTree>
    <p:extLst>
      <p:ext uri="{BB962C8B-B14F-4D97-AF65-F5344CB8AC3E}">
        <p14:creationId xmlns:p14="http://schemas.microsoft.com/office/powerpoint/2010/main" val="334843609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5" name="Slide Image Placeholder 1"/>
          <p:cNvSpPr>
            <a:spLocks noGrp="1" noRot="1" noChangeAspect="1" noTextEdit="1"/>
          </p:cNvSpPr>
          <p:nvPr>
            <p:ph type="sldImg"/>
          </p:nvPr>
        </p:nvSpPr>
        <p:spPr bwMode="auto">
          <a:noFill/>
          <a:ln>
            <a:solidFill>
              <a:srgbClr val="000000"/>
            </a:solidFill>
            <a:miter lim="800000"/>
            <a:headEnd/>
            <a:tailEnd/>
          </a:ln>
        </p:spPr>
      </p:sp>
      <p:sp>
        <p:nvSpPr>
          <p:cNvPr id="47106" name="Notes Placeholder 2"/>
          <p:cNvSpPr>
            <a:spLocks noGrp="1"/>
          </p:cNvSpPr>
          <p:nvPr>
            <p:ph type="body" idx="1"/>
          </p:nvPr>
        </p:nvSpPr>
        <p:spPr bwMode="auto">
          <a:noFill/>
        </p:spPr>
        <p:txBody>
          <a:bodyPr wrap="square" numCol="1" anchor="t" anchorCtr="0" compatLnSpc="1">
            <a:prstTxWarp prst="textNoShape">
              <a:avLst/>
            </a:prstTxWarp>
            <a:normAutofit/>
          </a:bodyPr>
          <a:lstStyle/>
          <a:p>
            <a:pPr eaLnBrk="1" hangingPunct="1">
              <a:spcBef>
                <a:spcPct val="0"/>
              </a:spcBef>
            </a:pPr>
            <a:r>
              <a:rPr lang="en-US" dirty="0">
                <a:ea typeface="ＭＳ Ｐゴシック"/>
              </a:rPr>
              <a:t>These are the needs that our Navy League advocates for the U.S.-flag Merchant Marine.</a:t>
            </a:r>
          </a:p>
          <a:p>
            <a:pPr eaLnBrk="1" hangingPunct="1">
              <a:spcBef>
                <a:spcPct val="0"/>
              </a:spcBef>
            </a:pPr>
            <a:endParaRPr lang="en-US" baseline="0" dirty="0">
              <a:ea typeface="ＭＳ Ｐゴシック"/>
            </a:endParaRPr>
          </a:p>
          <a:p>
            <a:pPr eaLnBrk="1" hangingPunct="1">
              <a:spcBef>
                <a:spcPct val="0"/>
              </a:spcBef>
            </a:pPr>
            <a:r>
              <a:rPr lang="en-US" baseline="0" dirty="0">
                <a:ea typeface="ＭＳ Ｐゴシック"/>
              </a:rPr>
              <a:t>The last bullet is the only one on this slide that would help grow, vice maintain, the U.S.-flag merchant marine by encouraging new domestic coastwise services to carry some of the forecasted exponential growth in domestic freight—specifically moving domestic containers and trainers off the concrete highways (I-95, I-10, I-5) onto the Marine Highways.  This would be accomplished via containerships, container/Roll-On Roll-Off (Ro-Ro) ships, or trailer ships built in U.S. shipyards.  The latter two classes would be ideal for military sealift and could be a potential means of recapitalizing the aging Ready Reserve Force (RRF) of 35 Ro-Ro’s that reach the end of their service life in the next decade.  The Navy developed a business case analysis that indicates that this might be a significantly more cost effective means of recapitalizing the RRF compared to replacing with new construction ships built for lay-up.  </a:t>
            </a:r>
          </a:p>
          <a:p>
            <a:pPr eaLnBrk="1" hangingPunct="1">
              <a:spcBef>
                <a:spcPct val="0"/>
              </a:spcBef>
            </a:pPr>
            <a:endParaRPr lang="en-US" baseline="0" dirty="0">
              <a:ea typeface="ＭＳ Ｐゴシック"/>
            </a:endParaRPr>
          </a:p>
          <a:p>
            <a:pPr eaLnBrk="1" hangingPunct="1">
              <a:spcBef>
                <a:spcPct val="0"/>
              </a:spcBef>
            </a:pPr>
            <a:r>
              <a:rPr lang="en-US" baseline="0" dirty="0">
                <a:ea typeface="ＭＳ Ｐゴシック"/>
              </a:rPr>
              <a:t>The Princeton Review </a:t>
            </a:r>
            <a:r>
              <a:rPr lang="en-US" dirty="0"/>
              <a:t>ranked the </a:t>
            </a:r>
            <a:r>
              <a:rPr lang="en-US" dirty="0">
                <a:hlinkClick r:id="rId3"/>
              </a:rPr>
              <a:t>State University of New York  Maritime College</a:t>
            </a:r>
            <a:r>
              <a:rPr lang="en-US" dirty="0"/>
              <a:t> among the </a:t>
            </a:r>
            <a:r>
              <a:rPr lang="en-US" dirty="0">
                <a:hlinkClick r:id="rId4"/>
              </a:rPr>
              <a:t>top 10 schools in the nation for career placement</a:t>
            </a:r>
            <a:r>
              <a:rPr lang="en-US" dirty="0"/>
              <a:t> after graduation. The college for years has had nearly 100 percent of its graduates working in careers of their choice after graduation.</a:t>
            </a:r>
            <a:endParaRPr lang="en-US" dirty="0">
              <a:ea typeface="ＭＳ Ｐゴシック"/>
            </a:endParaRPr>
          </a:p>
          <a:p>
            <a:pPr eaLnBrk="1" hangingPunct="1">
              <a:spcBef>
                <a:spcPct val="0"/>
              </a:spcBef>
            </a:pPr>
            <a:endParaRPr lang="en-US" dirty="0">
              <a:ea typeface="ＭＳ Ｐゴシック"/>
            </a:endParaRPr>
          </a:p>
          <a:p>
            <a:pPr eaLnBrk="1" hangingPunct="1">
              <a:spcBef>
                <a:spcPct val="0"/>
              </a:spcBef>
            </a:pPr>
            <a:endParaRPr lang="en-US" dirty="0">
              <a:ea typeface="ＭＳ Ｐゴシック"/>
            </a:endParaRPr>
          </a:p>
        </p:txBody>
      </p:sp>
      <p:sp>
        <p:nvSpPr>
          <p:cNvPr id="47107" name="Slide Number Placeholder 3"/>
          <p:cNvSpPr>
            <a:spLocks noGrp="1"/>
          </p:cNvSpPr>
          <p:nvPr>
            <p:ph type="sldNum" sz="quarter" idx="5"/>
          </p:nvPr>
        </p:nvSpPr>
        <p:spPr bwMode="auto">
          <a:noFill/>
          <a:ln>
            <a:miter lim="800000"/>
            <a:headEnd/>
            <a:tailEnd/>
          </a:ln>
        </p:spPr>
        <p:txBody>
          <a:bodyPr/>
          <a:lstStyle/>
          <a:p>
            <a:fld id="{14CEE3BF-B811-4964-9FE8-83F2FA578287}" type="slidenum">
              <a:rPr lang="en-US" smtClean="0">
                <a:ea typeface="ＭＳ Ｐゴシック"/>
                <a:cs typeface="ＭＳ Ｐゴシック"/>
              </a:rPr>
              <a:pPr/>
              <a:t>16</a:t>
            </a:fld>
            <a:endParaRPr lang="en-US">
              <a:ea typeface="ＭＳ Ｐゴシック"/>
              <a:cs typeface="ＭＳ Ｐゴシック"/>
            </a:endParaRPr>
          </a:p>
        </p:txBody>
      </p:sp>
    </p:spTree>
    <p:extLst>
      <p:ext uri="{BB962C8B-B14F-4D97-AF65-F5344CB8AC3E}">
        <p14:creationId xmlns:p14="http://schemas.microsoft.com/office/powerpoint/2010/main" val="312158083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3" name="Slide Image Placeholder 1"/>
          <p:cNvSpPr>
            <a:spLocks noGrp="1" noRot="1" noChangeAspect="1" noTextEdit="1"/>
          </p:cNvSpPr>
          <p:nvPr>
            <p:ph type="sldImg"/>
          </p:nvPr>
        </p:nvSpPr>
        <p:spPr bwMode="auto">
          <a:noFill/>
          <a:ln>
            <a:solidFill>
              <a:srgbClr val="000000"/>
            </a:solidFill>
            <a:miter lim="800000"/>
            <a:headEnd/>
            <a:tailEnd/>
          </a:ln>
        </p:spPr>
      </p:sp>
      <p:sp>
        <p:nvSpPr>
          <p:cNvPr id="49154" name="Notes Placeholder 2"/>
          <p:cNvSpPr>
            <a:spLocks noGrp="1"/>
          </p:cNvSpPr>
          <p:nvPr>
            <p:ph type="body" idx="1"/>
          </p:nvPr>
        </p:nvSpPr>
        <p:spPr bwMode="auto">
          <a:noFill/>
        </p:spPr>
        <p:txBody>
          <a:bodyPr wrap="square" numCol="1" anchor="t" anchorCtr="0" compatLnSpc="1">
            <a:prstTxWarp prst="textNoShape">
              <a:avLst/>
            </a:prstTxWarp>
            <a:normAutofit fontScale="92500" lnSpcReduction="20000"/>
          </a:bodyPr>
          <a:lstStyle/>
          <a:p>
            <a:pPr marL="175293" indent="-175293" eaLnBrk="1" hangingPunct="1">
              <a:spcBef>
                <a:spcPct val="0"/>
              </a:spcBef>
              <a:buFont typeface="Wingdings" panose="05000000000000000000" pitchFamily="2" charset="2"/>
              <a:buChar char="Ø"/>
            </a:pPr>
            <a:r>
              <a:rPr lang="en-US" dirty="0">
                <a:ea typeface="ＭＳ Ｐゴシック"/>
              </a:rPr>
              <a:t>The first bullet is</a:t>
            </a:r>
            <a:r>
              <a:rPr lang="en-US" baseline="0" dirty="0">
                <a:ea typeface="ＭＳ Ｐゴシック"/>
              </a:rPr>
              <a:t> a potential means of stemming the decline of U.S-flag ships in foreign commerce—by creating a new preference for the movement of LNG &amp; crude oil exports on U.S. flag, U.S. built vessels.  U.S. construction would have to be phased in since it would take U.S. shipyards about 6 years before delivering new LNG tankers, though there a few elderly U.S. built LNG tankers that could be reflagged in the interim.  Congressman Garamendi (D-CA) has offered legislation in the past that would enact such a program.  </a:t>
            </a:r>
            <a:endParaRPr lang="en-US" dirty="0">
              <a:ea typeface="ＭＳ Ｐゴシック"/>
            </a:endParaRPr>
          </a:p>
          <a:p>
            <a:pPr marL="175293" indent="-175293" eaLnBrk="1" hangingPunct="1">
              <a:spcBef>
                <a:spcPct val="0"/>
              </a:spcBef>
              <a:buFont typeface="Wingdings" panose="05000000000000000000" pitchFamily="2" charset="2"/>
              <a:buChar char="Ø"/>
            </a:pPr>
            <a:endParaRPr lang="en-US" dirty="0">
              <a:ea typeface="ＭＳ Ｐゴシック"/>
            </a:endParaRPr>
          </a:p>
          <a:p>
            <a:pPr marL="175293" indent="-175293" eaLnBrk="1" hangingPunct="1">
              <a:spcBef>
                <a:spcPct val="0"/>
              </a:spcBef>
              <a:buFont typeface="Wingdings" panose="05000000000000000000" pitchFamily="2" charset="2"/>
              <a:buChar char="Ø"/>
            </a:pPr>
            <a:r>
              <a:rPr lang="en-US" dirty="0">
                <a:ea typeface="ＭＳ Ｐゴシック"/>
              </a:rPr>
              <a:t>We must ensure funds in the Harbor Maintenance Trust Fund (HMTF) are utilized for the intended purpose of dredging and maintaining coastal ports, harbors and waterways and prevent misuse of the HMTF tax revenues. The Water Resources Reform and Development Act, or WRRDA, which passed in</a:t>
            </a:r>
            <a:r>
              <a:rPr lang="en-US" baseline="0" dirty="0">
                <a:ea typeface="ＭＳ Ｐゴシック"/>
              </a:rPr>
              <a:t> 2014</a:t>
            </a:r>
            <a:r>
              <a:rPr lang="en-US" dirty="0">
                <a:ea typeface="ＭＳ Ｐゴシック"/>
              </a:rPr>
              <a:t>, mandated an escalated</a:t>
            </a:r>
            <a:r>
              <a:rPr lang="en-US" baseline="0" dirty="0">
                <a:ea typeface="ＭＳ Ｐゴシック"/>
              </a:rPr>
              <a:t> spending plan to ensure an increasing portion of the fund is used for its intended purposed.  We are pleased that Congress full met the FY17 funding target even though the Administration has not in its budget request.  FY18 </a:t>
            </a:r>
            <a:r>
              <a:rPr lang="en-US" baseline="0" dirty="0" err="1">
                <a:ea typeface="ＭＳ Ｐゴシック"/>
              </a:rPr>
              <a:t>PresBud</a:t>
            </a:r>
            <a:r>
              <a:rPr lang="en-US" baseline="0" dirty="0">
                <a:ea typeface="ＭＳ Ｐゴシック"/>
              </a:rPr>
              <a:t> again underfunds HMTF expenditures and wants to impose an unfair user fee to help fund Inland Waterways even though industry has had diesel fuel taxes recently raised to cover its share to fund the Inland Water Trust Fund. </a:t>
            </a:r>
          </a:p>
          <a:p>
            <a:pPr marL="175293" indent="-175293" eaLnBrk="1" hangingPunct="1">
              <a:spcBef>
                <a:spcPct val="0"/>
              </a:spcBef>
              <a:buFont typeface="Wingdings" panose="05000000000000000000" pitchFamily="2" charset="2"/>
              <a:buChar char="Ø"/>
            </a:pPr>
            <a:endParaRPr lang="en-US" baseline="0" dirty="0">
              <a:ea typeface="ＭＳ Ｐゴシック"/>
            </a:endParaRPr>
          </a:p>
          <a:p>
            <a:pPr marL="175293" indent="-175293">
              <a:buFont typeface="Wingdings" panose="05000000000000000000" pitchFamily="2" charset="2"/>
              <a:buChar char="Ø"/>
            </a:pPr>
            <a:r>
              <a:rPr lang="en-US" dirty="0"/>
              <a:t>Although recent Navy funding for MARAD’s Ready Reserve Force (RRF) of 46 vessels has been barely adequate, the FY17 budget/appropriation just  added of $8.5M to the FY16 level to $281M for FY17 (vs. $291M in FY15).  FY18 </a:t>
            </a:r>
            <a:r>
              <a:rPr lang="en-US" dirty="0" err="1"/>
              <a:t>PresBud</a:t>
            </a:r>
            <a:r>
              <a:rPr lang="en-US" dirty="0"/>
              <a:t> only asks for $289M, which is inadequate to maintain the readiness of a fleet that average age is more than 40 years old. USTRANSCOM and Navy have suggested that they will have to extend the service lives of these ships beyond their 50 years. USTRANSCOM/Navy need to provide Congress a RRF recapitalization plan as promised during June 2015 hearings, other than taking American tax funds to buy aged foreign hulls that provide no work for U.S. shipyards that are running out of commercial work. These aging ships make up the majority of the surge sealift capacity and unless they are properly maintained in a 5 day readiness status, the Nation’s ability to rapidly deploy its ground forces will be in serious jeopardy.  </a:t>
            </a:r>
            <a:endParaRPr lang="en-US" dirty="0">
              <a:ea typeface="ＭＳ Ｐゴシック"/>
            </a:endParaRPr>
          </a:p>
          <a:p>
            <a:pPr eaLnBrk="1" hangingPunct="1">
              <a:spcBef>
                <a:spcPct val="0"/>
              </a:spcBef>
            </a:pPr>
            <a:endParaRPr lang="en-US" dirty="0">
              <a:ea typeface="ＭＳ Ｐゴシック"/>
            </a:endParaRPr>
          </a:p>
          <a:p>
            <a:pPr eaLnBrk="1" hangingPunct="1">
              <a:spcBef>
                <a:spcPct val="0"/>
              </a:spcBef>
            </a:pPr>
            <a:endParaRPr lang="en-US" dirty="0">
              <a:ea typeface="ＭＳ Ｐゴシック"/>
            </a:endParaRPr>
          </a:p>
          <a:p>
            <a:pPr eaLnBrk="1" hangingPunct="1">
              <a:spcBef>
                <a:spcPct val="0"/>
              </a:spcBef>
            </a:pPr>
            <a:endParaRPr lang="en-US" dirty="0">
              <a:ea typeface="ＭＳ Ｐゴシック"/>
            </a:endParaRPr>
          </a:p>
          <a:p>
            <a:pPr eaLnBrk="1" hangingPunct="1">
              <a:spcBef>
                <a:spcPct val="0"/>
              </a:spcBef>
            </a:pPr>
            <a:endParaRPr lang="en-US" dirty="0">
              <a:ea typeface="ＭＳ Ｐゴシック"/>
            </a:endParaRPr>
          </a:p>
          <a:p>
            <a:pPr eaLnBrk="1" hangingPunct="1">
              <a:spcBef>
                <a:spcPct val="0"/>
              </a:spcBef>
            </a:pPr>
            <a:endParaRPr lang="en-US" dirty="0">
              <a:ea typeface="ＭＳ Ｐゴシック"/>
            </a:endParaRPr>
          </a:p>
        </p:txBody>
      </p:sp>
      <p:sp>
        <p:nvSpPr>
          <p:cNvPr id="49155" name="Slide Number Placeholder 3"/>
          <p:cNvSpPr>
            <a:spLocks noGrp="1"/>
          </p:cNvSpPr>
          <p:nvPr>
            <p:ph type="sldNum" sz="quarter" idx="5"/>
          </p:nvPr>
        </p:nvSpPr>
        <p:spPr bwMode="auto">
          <a:noFill/>
          <a:ln>
            <a:miter lim="800000"/>
            <a:headEnd/>
            <a:tailEnd/>
          </a:ln>
        </p:spPr>
        <p:txBody>
          <a:bodyPr/>
          <a:lstStyle/>
          <a:p>
            <a:fld id="{CE02BD67-A382-4273-B485-D15A25839487}" type="slidenum">
              <a:rPr lang="en-US" smtClean="0">
                <a:ea typeface="ＭＳ Ｐゴシック"/>
                <a:cs typeface="ＭＳ Ｐゴシック"/>
              </a:rPr>
              <a:pPr/>
              <a:t>17</a:t>
            </a:fld>
            <a:endParaRPr lang="en-US">
              <a:ea typeface="ＭＳ Ｐゴシック"/>
              <a:cs typeface="ＭＳ Ｐゴシック"/>
            </a:endParaRPr>
          </a:p>
        </p:txBody>
      </p:sp>
    </p:spTree>
    <p:extLst>
      <p:ext uri="{BB962C8B-B14F-4D97-AF65-F5344CB8AC3E}">
        <p14:creationId xmlns:p14="http://schemas.microsoft.com/office/powerpoint/2010/main" val="267053050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3" name="Slide Image Placeholder 1"/>
          <p:cNvSpPr>
            <a:spLocks noGrp="1" noRot="1" noChangeAspect="1" noTextEdit="1"/>
          </p:cNvSpPr>
          <p:nvPr>
            <p:ph type="sldImg"/>
          </p:nvPr>
        </p:nvSpPr>
        <p:spPr bwMode="auto">
          <a:noFill/>
          <a:ln>
            <a:solidFill>
              <a:srgbClr val="000000"/>
            </a:solidFill>
            <a:miter lim="800000"/>
            <a:headEnd/>
            <a:tailEnd/>
          </a:ln>
        </p:spPr>
      </p:sp>
      <p:sp>
        <p:nvSpPr>
          <p:cNvPr id="49154" name="Notes Placeholder 2"/>
          <p:cNvSpPr>
            <a:spLocks noGrp="1"/>
          </p:cNvSpPr>
          <p:nvPr>
            <p:ph type="body" idx="1"/>
          </p:nvPr>
        </p:nvSpPr>
        <p:spPr bwMode="auto">
          <a:noFill/>
        </p:spPr>
        <p:txBody>
          <a:bodyPr wrap="square" numCol="1" anchor="t" anchorCtr="0" compatLnSpc="1">
            <a:prstTxWarp prst="textNoShape">
              <a:avLst/>
            </a:prstTxWarp>
            <a:normAutofit/>
          </a:bodyPr>
          <a:lstStyle/>
          <a:p>
            <a:pPr eaLnBrk="1" hangingPunct="1">
              <a:spcBef>
                <a:spcPct val="0"/>
              </a:spcBef>
            </a:pPr>
            <a:r>
              <a:rPr lang="en-US" dirty="0"/>
              <a:t>By 2022, the United States will need “70,000 new people” for the nation’s maritime fleet. </a:t>
            </a:r>
          </a:p>
          <a:p>
            <a:pPr eaLnBrk="1" hangingPunct="1">
              <a:spcBef>
                <a:spcPct val="0"/>
              </a:spcBef>
            </a:pPr>
            <a:endParaRPr lang="en-US" dirty="0">
              <a:ea typeface="ＭＳ Ｐゴシック"/>
            </a:endParaRPr>
          </a:p>
          <a:p>
            <a:pPr eaLnBrk="1" hangingPunct="1">
              <a:spcBef>
                <a:spcPct val="0"/>
              </a:spcBef>
            </a:pPr>
            <a:r>
              <a:rPr lang="en-US" dirty="0"/>
              <a:t>Lt. Gen. Lyons testified</a:t>
            </a:r>
            <a:r>
              <a:rPr lang="en-US" baseline="0" dirty="0"/>
              <a:t> before Congress in March 2016 that </a:t>
            </a:r>
            <a:r>
              <a:rPr lang="en-US" dirty="0"/>
              <a:t> “there are questions, based on experiences in earlier conflicts, about the willingness of foreign owners with foreign crews to go into harm’s way to deliver necessary supplies and equipment to American forces operating in combat.” (USNI</a:t>
            </a:r>
            <a:r>
              <a:rPr lang="en-US" baseline="0" dirty="0"/>
              <a:t> News</a:t>
            </a:r>
            <a:r>
              <a:rPr lang="en-US" baseline="0"/>
              <a:t>).  </a:t>
            </a:r>
            <a:endParaRPr lang="en-US" dirty="0">
              <a:ea typeface="ＭＳ Ｐゴシック"/>
            </a:endParaRPr>
          </a:p>
        </p:txBody>
      </p:sp>
      <p:sp>
        <p:nvSpPr>
          <p:cNvPr id="49155" name="Slide Number Placeholder 3"/>
          <p:cNvSpPr>
            <a:spLocks noGrp="1"/>
          </p:cNvSpPr>
          <p:nvPr>
            <p:ph type="sldNum" sz="quarter" idx="5"/>
          </p:nvPr>
        </p:nvSpPr>
        <p:spPr bwMode="auto">
          <a:noFill/>
          <a:ln>
            <a:miter lim="800000"/>
            <a:headEnd/>
            <a:tailEnd/>
          </a:ln>
        </p:spPr>
        <p:txBody>
          <a:bodyPr/>
          <a:lstStyle/>
          <a:p>
            <a:fld id="{CE02BD67-A382-4273-B485-D15A25839487}" type="slidenum">
              <a:rPr lang="en-US" smtClean="0">
                <a:ea typeface="ＭＳ Ｐゴシック"/>
                <a:cs typeface="ＭＳ Ｐゴシック"/>
              </a:rPr>
              <a:pPr/>
              <a:t>18</a:t>
            </a:fld>
            <a:endParaRPr lang="en-US">
              <a:ea typeface="ＭＳ Ｐゴシック"/>
              <a:cs typeface="ＭＳ Ｐゴシック"/>
            </a:endParaRPr>
          </a:p>
        </p:txBody>
      </p:sp>
    </p:spTree>
    <p:extLst>
      <p:ext uri="{BB962C8B-B14F-4D97-AF65-F5344CB8AC3E}">
        <p14:creationId xmlns:p14="http://schemas.microsoft.com/office/powerpoint/2010/main" val="267053050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1" name="Slide Image Placeholder 1"/>
          <p:cNvSpPr>
            <a:spLocks noGrp="1" noRot="1" noChangeAspect="1" noTextEdit="1"/>
          </p:cNvSpPr>
          <p:nvPr>
            <p:ph type="sldImg"/>
          </p:nvPr>
        </p:nvSpPr>
        <p:spPr bwMode="auto">
          <a:noFill/>
          <a:ln>
            <a:solidFill>
              <a:srgbClr val="000000"/>
            </a:solidFill>
            <a:miter lim="800000"/>
            <a:headEnd/>
            <a:tailEnd/>
          </a:ln>
        </p:spPr>
      </p:sp>
      <p:sp>
        <p:nvSpPr>
          <p:cNvPr id="51202"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dirty="0">
                <a:solidFill>
                  <a:schemeClr val="tx1"/>
                </a:solidFill>
                <a:ea typeface="ＭＳ Ｐゴシック"/>
              </a:rPr>
              <a:t>Encourage your Representative to join the Congressional Shipbuilding and</a:t>
            </a:r>
            <a:r>
              <a:rPr lang="en-US" baseline="0" dirty="0">
                <a:solidFill>
                  <a:schemeClr val="tx1"/>
                </a:solidFill>
                <a:ea typeface="ＭＳ Ｐゴシック"/>
              </a:rPr>
              <a:t> Maritime </a:t>
            </a:r>
            <a:r>
              <a:rPr lang="en-US" dirty="0">
                <a:solidFill>
                  <a:schemeClr val="tx1"/>
                </a:solidFill>
                <a:ea typeface="ＭＳ Ｐゴシック"/>
              </a:rPr>
              <a:t>Caucuses, if they haven’t already.  The Navy League sponsors a quarterly breakfast series with the Shipbuilding Caucus to explore topics of interest to the shipbuilding community.   It’s very bipartisan, co-chaired by Rep. Rob Wittman (R-VA) and Rep. Joe Courtney (D-CT).  The Maritime</a:t>
            </a:r>
            <a:r>
              <a:rPr lang="en-US" baseline="0" dirty="0">
                <a:solidFill>
                  <a:schemeClr val="tx1"/>
                </a:solidFill>
                <a:ea typeface="ＭＳ Ｐゴシック"/>
              </a:rPr>
              <a:t> Caucus is co-chaired by Rep. David Joyce (R-OH) &amp; Cedric Richmond (D-LA).</a:t>
            </a:r>
            <a:endParaRPr lang="en-US" dirty="0">
              <a:solidFill>
                <a:schemeClr val="tx1"/>
              </a:solidFill>
              <a:ea typeface="ＭＳ Ｐゴシック"/>
            </a:endParaRPr>
          </a:p>
          <a:p>
            <a:endParaRPr lang="en-US" dirty="0">
              <a:ea typeface="ＭＳ Ｐゴシック"/>
            </a:endParaRPr>
          </a:p>
        </p:txBody>
      </p:sp>
      <p:sp>
        <p:nvSpPr>
          <p:cNvPr id="51203" name="Slide Number Placeholder 3"/>
          <p:cNvSpPr>
            <a:spLocks noGrp="1"/>
          </p:cNvSpPr>
          <p:nvPr>
            <p:ph type="sldNum" sz="quarter" idx="5"/>
          </p:nvPr>
        </p:nvSpPr>
        <p:spPr bwMode="auto">
          <a:noFill/>
          <a:ln>
            <a:miter lim="800000"/>
            <a:headEnd/>
            <a:tailEnd/>
          </a:ln>
        </p:spPr>
        <p:txBody>
          <a:bodyPr/>
          <a:lstStyle/>
          <a:p>
            <a:fld id="{86382712-C7AF-4C29-9E57-FEA387AB6EAA}" type="slidenum">
              <a:rPr lang="en-US" smtClean="0">
                <a:ea typeface="ＭＳ Ｐゴシック"/>
                <a:cs typeface="ＭＳ Ｐゴシック"/>
              </a:rPr>
              <a:pPr/>
              <a:t>19</a:t>
            </a:fld>
            <a:endParaRPr lang="en-US">
              <a:ea typeface="ＭＳ Ｐゴシック"/>
              <a:cs typeface="ＭＳ Ｐゴシック"/>
            </a:endParaRPr>
          </a:p>
        </p:txBody>
      </p:sp>
    </p:spTree>
    <p:extLst>
      <p:ext uri="{BB962C8B-B14F-4D97-AF65-F5344CB8AC3E}">
        <p14:creationId xmlns:p14="http://schemas.microsoft.com/office/powerpoint/2010/main" val="377731134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Slide Image Placeholder 1"/>
          <p:cNvSpPr>
            <a:spLocks noGrp="1" noRot="1" noChangeAspect="1"/>
          </p:cNvSpPr>
          <p:nvPr>
            <p:ph type="sldImg"/>
          </p:nvPr>
        </p:nvSpPr>
        <p:spPr bwMode="auto">
          <a:noFill/>
          <a:ln>
            <a:solidFill>
              <a:srgbClr val="000000"/>
            </a:solidFill>
            <a:miter lim="800000"/>
            <a:headEnd/>
            <a:tailEnd/>
          </a:ln>
        </p:spPr>
      </p:sp>
      <p:sp>
        <p:nvSpPr>
          <p:cNvPr id="18434"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dirty="0">
                <a:ea typeface="ＭＳ Ｐゴシック"/>
              </a:rPr>
              <a:t>Leading up to World War I and then again in the years preceding World War II, the United States found itself unable to respond to the economic and military needs of our nation, and therefore built a legal framework to support a privately owned U.S.-flag merchant marine.</a:t>
            </a:r>
          </a:p>
          <a:p>
            <a:pPr eaLnBrk="1" hangingPunct="1">
              <a:spcBef>
                <a:spcPct val="0"/>
              </a:spcBef>
            </a:pPr>
            <a:endParaRPr lang="en-US" dirty="0">
              <a:ea typeface="ＭＳ Ｐゴシック"/>
            </a:endParaRPr>
          </a:p>
          <a:p>
            <a:pPr eaLnBrk="1" hangingPunct="1">
              <a:spcBef>
                <a:spcPct val="0"/>
              </a:spcBef>
            </a:pPr>
            <a:r>
              <a:rPr lang="en-US" dirty="0">
                <a:ea typeface="ＭＳ Ｐゴシック"/>
              </a:rPr>
              <a:t>Thus, the U.S.-flag merchant marine is intended to provide national security, firstly by supporting U.S. commerce, and secondly by providing sealift capacity for use in wars or emergencies as a bulwark against foreign control of U.S. commerce and to be available to serve U.S. national security interests. </a:t>
            </a:r>
          </a:p>
          <a:p>
            <a:pPr eaLnBrk="1" hangingPunct="1">
              <a:spcBef>
                <a:spcPct val="0"/>
              </a:spcBef>
            </a:pPr>
            <a:endParaRPr lang="en-US" dirty="0">
              <a:ea typeface="ＭＳ Ｐゴシック"/>
            </a:endParaRPr>
          </a:p>
          <a:p>
            <a:pPr eaLnBrk="1" hangingPunct="1">
              <a:spcBef>
                <a:spcPct val="0"/>
              </a:spcBef>
            </a:pPr>
            <a:r>
              <a:rPr lang="en-US" dirty="0">
                <a:ea typeface="ＭＳ Ｐゴシック"/>
              </a:rPr>
              <a:t>From National Security Directive 28 in 1989: Sealift is essential both to executing this country’s forward defense strategy and to maintaining a wartime economy. The United States’ national sealift objective is to ensure that sufficient military and civil maritime resources will be available to meet defense deployment, and essential economic requirements in support of our national security strategy. </a:t>
            </a:r>
          </a:p>
          <a:p>
            <a:endParaRPr lang="en-US" dirty="0">
              <a:ea typeface="ＭＳ Ｐゴシック"/>
            </a:endParaRPr>
          </a:p>
        </p:txBody>
      </p:sp>
      <p:sp>
        <p:nvSpPr>
          <p:cNvPr id="18435" name="Slide Number Placeholder 3"/>
          <p:cNvSpPr>
            <a:spLocks noGrp="1"/>
          </p:cNvSpPr>
          <p:nvPr>
            <p:ph type="sldNum" sz="quarter" idx="5"/>
          </p:nvPr>
        </p:nvSpPr>
        <p:spPr bwMode="auto">
          <a:noFill/>
          <a:ln>
            <a:miter lim="800000"/>
            <a:headEnd/>
            <a:tailEnd/>
          </a:ln>
        </p:spPr>
        <p:txBody>
          <a:bodyPr/>
          <a:lstStyle/>
          <a:p>
            <a:fld id="{C5C0F60A-868A-4D5C-83AE-E34AC8A27F66}" type="slidenum">
              <a:rPr lang="en-US" smtClean="0">
                <a:ea typeface="ＭＳ Ｐゴシック"/>
                <a:cs typeface="ＭＳ Ｐゴシック"/>
              </a:rPr>
              <a:pPr/>
              <a:t>2</a:t>
            </a:fld>
            <a:endParaRPr lang="en-US">
              <a:ea typeface="ＭＳ Ｐゴシック"/>
              <a:cs typeface="ＭＳ Ｐゴシック"/>
            </a:endParaRPr>
          </a:p>
        </p:txBody>
      </p:sp>
    </p:spTree>
    <p:extLst>
      <p:ext uri="{BB962C8B-B14F-4D97-AF65-F5344CB8AC3E}">
        <p14:creationId xmlns:p14="http://schemas.microsoft.com/office/powerpoint/2010/main" val="212181913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Slide Image Placeholder 1"/>
          <p:cNvSpPr>
            <a:spLocks noGrp="1" noRot="1" noChangeAspect="1" noTextEdit="1"/>
          </p:cNvSpPr>
          <p:nvPr>
            <p:ph type="sldImg"/>
          </p:nvPr>
        </p:nvSpPr>
        <p:spPr bwMode="auto">
          <a:noFill/>
          <a:ln>
            <a:solidFill>
              <a:srgbClr val="000000"/>
            </a:solidFill>
            <a:miter lim="800000"/>
            <a:headEnd/>
            <a:tailEnd/>
          </a:ln>
        </p:spPr>
      </p:sp>
      <p:sp>
        <p:nvSpPr>
          <p:cNvPr id="19458"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dirty="0">
                <a:ea typeface="ＭＳ Ｐゴシック"/>
                <a:cs typeface="ＭＳ Ｐゴシック"/>
              </a:rPr>
              <a:t>Please tailor the discussion to your local council:</a:t>
            </a:r>
          </a:p>
          <a:p>
            <a:pPr eaLnBrk="1" hangingPunct="1"/>
            <a:r>
              <a:rPr lang="en-US" b="1" dirty="0">
                <a:solidFill>
                  <a:srgbClr val="FF0000"/>
                </a:solidFill>
                <a:ea typeface="ＭＳ Ｐゴシック"/>
                <a:cs typeface="ＭＳ Ｐゴシック"/>
              </a:rPr>
              <a:t>__#__</a:t>
            </a:r>
            <a:r>
              <a:rPr lang="en-US" dirty="0">
                <a:solidFill>
                  <a:srgbClr val="FF0000"/>
                </a:solidFill>
                <a:ea typeface="ＭＳ Ｐゴシック"/>
                <a:cs typeface="ＭＳ Ｐゴシック"/>
              </a:rPr>
              <a:t> </a:t>
            </a:r>
            <a:r>
              <a:rPr lang="en-US" dirty="0">
                <a:ea typeface="ＭＳ Ｐゴシック"/>
                <a:cs typeface="ＭＳ Ｐゴシック"/>
              </a:rPr>
              <a:t>NL members-strong; more than </a:t>
            </a:r>
            <a:r>
              <a:rPr lang="en-US" dirty="0">
                <a:solidFill>
                  <a:srgbClr val="FF0000"/>
                </a:solidFill>
                <a:ea typeface="ＭＳ Ｐゴシック"/>
                <a:cs typeface="ＭＳ Ｐゴシック"/>
              </a:rPr>
              <a:t>__</a:t>
            </a:r>
            <a:r>
              <a:rPr lang="en-US" dirty="0">
                <a:ea typeface="ＭＳ Ｐゴシック"/>
                <a:cs typeface="ＭＳ Ｐゴシック"/>
              </a:rPr>
              <a:t> in the </a:t>
            </a:r>
            <a:r>
              <a:rPr lang="en-US" i="1" u="sng" dirty="0">
                <a:solidFill>
                  <a:srgbClr val="FF0000"/>
                </a:solidFill>
                <a:ea typeface="ＭＳ Ｐゴシック"/>
                <a:cs typeface="ＭＳ Ｐゴシック"/>
              </a:rPr>
              <a:t>state of -----. </a:t>
            </a:r>
            <a:endParaRPr lang="en-US" b="1" i="1" u="sng" dirty="0">
              <a:solidFill>
                <a:srgbClr val="FF0000"/>
              </a:solidFill>
              <a:ea typeface="ＭＳ Ｐゴシック"/>
              <a:cs typeface="ＭＳ Ｐゴシック"/>
            </a:endParaRPr>
          </a:p>
          <a:p>
            <a:pPr eaLnBrk="1" hangingPunct="1"/>
            <a:r>
              <a:rPr lang="en-US" dirty="0">
                <a:ea typeface="ＭＳ Ｐゴシック"/>
                <a:cs typeface="ＭＳ Ｐゴシック"/>
              </a:rPr>
              <a:t>Civilian Volunteers come from a variety of backgrounds, but all believe in strong sea services.</a:t>
            </a:r>
          </a:p>
          <a:p>
            <a:pPr eaLnBrk="1" hangingPunct="1"/>
            <a:r>
              <a:rPr lang="en-US" dirty="0">
                <a:ea typeface="ＭＳ Ｐゴシック"/>
                <a:cs typeface="ＭＳ Ｐゴシック"/>
              </a:rPr>
              <a:t>Key Activities: Junior Navy and Marine Corps ROTC, Adopt-a-Ship, public education on sea services, ship </a:t>
            </a:r>
            <a:r>
              <a:rPr lang="en-US" dirty="0" err="1">
                <a:ea typeface="ＭＳ Ｐゴシック"/>
                <a:cs typeface="ＭＳ Ｐゴシック"/>
              </a:rPr>
              <a:t>commissionings</a:t>
            </a:r>
            <a:r>
              <a:rPr lang="en-US" dirty="0">
                <a:ea typeface="ＭＳ Ｐゴシック"/>
                <a:cs typeface="ＭＳ Ｐゴシック"/>
              </a:rPr>
              <a:t>, Naval Sea Cadets Corps  </a:t>
            </a:r>
          </a:p>
          <a:p>
            <a:endParaRPr lang="en-US" dirty="0">
              <a:ea typeface="ＭＳ Ｐゴシック"/>
              <a:cs typeface="ＭＳ Ｐゴシック"/>
            </a:endParaRPr>
          </a:p>
        </p:txBody>
      </p:sp>
      <p:sp>
        <p:nvSpPr>
          <p:cNvPr id="19459" name="Slide Number Placeholder 3"/>
          <p:cNvSpPr>
            <a:spLocks noGrp="1"/>
          </p:cNvSpPr>
          <p:nvPr>
            <p:ph type="sldNum" sz="quarter" idx="5"/>
          </p:nvPr>
        </p:nvSpPr>
        <p:spPr bwMode="auto">
          <a:noFill/>
          <a:ln>
            <a:miter lim="800000"/>
            <a:headEnd/>
            <a:tailEnd/>
          </a:ln>
        </p:spPr>
        <p:txBody>
          <a:bodyPr/>
          <a:lstStyle/>
          <a:p>
            <a:fld id="{4F9F39F6-E36C-4A4A-A8DA-FA18AC5EEC09}" type="slidenum">
              <a:rPr lang="en-US" smtClean="0">
                <a:ea typeface="ＭＳ Ｐゴシック"/>
                <a:cs typeface="ＭＳ Ｐゴシック"/>
              </a:rPr>
              <a:pPr/>
              <a:t>3</a:t>
            </a:fld>
            <a:endParaRPr lang="en-US">
              <a:ea typeface="ＭＳ Ｐゴシック"/>
              <a:cs typeface="ＭＳ Ｐゴシック"/>
            </a:endParaRPr>
          </a:p>
        </p:txBody>
      </p:sp>
    </p:spTree>
    <p:extLst>
      <p:ext uri="{BB962C8B-B14F-4D97-AF65-F5344CB8AC3E}">
        <p14:creationId xmlns:p14="http://schemas.microsoft.com/office/powerpoint/2010/main" val="55590869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Slide Image Placeholder 1"/>
          <p:cNvSpPr>
            <a:spLocks noGrp="1" noRot="1" noChangeAspect="1" noTextEdit="1"/>
          </p:cNvSpPr>
          <p:nvPr>
            <p:ph type="sldImg"/>
          </p:nvPr>
        </p:nvSpPr>
        <p:spPr bwMode="auto">
          <a:noFill/>
          <a:ln>
            <a:solidFill>
              <a:srgbClr val="000000"/>
            </a:solidFill>
            <a:miter lim="800000"/>
            <a:headEnd/>
            <a:tailEnd/>
          </a:ln>
        </p:spPr>
      </p:sp>
      <p:sp>
        <p:nvSpPr>
          <p:cNvPr id="20482" name="Notes Placeholder 2"/>
          <p:cNvSpPr>
            <a:spLocks noGrp="1"/>
          </p:cNvSpPr>
          <p:nvPr>
            <p:ph type="body" idx="1"/>
          </p:nvPr>
        </p:nvSpPr>
        <p:spPr bwMode="auto">
          <a:noFill/>
        </p:spPr>
        <p:txBody>
          <a:bodyPr wrap="square" numCol="1" anchor="t" anchorCtr="0" compatLnSpc="1">
            <a:prstTxWarp prst="textNoShape">
              <a:avLst/>
            </a:prstTxWarp>
            <a:normAutofit fontScale="85000" lnSpcReduction="10000"/>
          </a:bodyPr>
          <a:lstStyle/>
          <a:p>
            <a:pPr eaLnBrk="1" hangingPunct="1">
              <a:buFont typeface="Wingdings" pitchFamily="2" charset="2"/>
              <a:buChar char="Ø"/>
            </a:pPr>
            <a:r>
              <a:rPr lang="en-US" dirty="0">
                <a:ea typeface="ＭＳ Ｐゴシック"/>
              </a:rPr>
              <a:t>http://www.navigationdatacenter.us/factcard/factcard15.pdf</a:t>
            </a:r>
          </a:p>
          <a:p>
            <a:pPr eaLnBrk="1" hangingPunct="1">
              <a:buFont typeface="Wingdings" pitchFamily="2" charset="2"/>
              <a:buChar char="Ø"/>
            </a:pPr>
            <a:r>
              <a:rPr lang="en-US" dirty="0">
                <a:ea typeface="ＭＳ Ｐゴシック"/>
              </a:rPr>
              <a:t>http://www.cmts.gov/Background/Index.aspx</a:t>
            </a:r>
          </a:p>
          <a:p>
            <a:pPr eaLnBrk="1" hangingPunct="1">
              <a:buFont typeface="Wingdings" pitchFamily="2" charset="2"/>
              <a:buChar char="Ø"/>
            </a:pPr>
            <a:r>
              <a:rPr lang="en-US" dirty="0">
                <a:ea typeface="ＭＳ Ｐゴシック"/>
              </a:rPr>
              <a:t>http://www.cmts.gov/downloads/CMTS_Executive_Summary_Performance_Measures_Report_FINAL_2015-07-06_PDF.pdf</a:t>
            </a:r>
          </a:p>
          <a:p>
            <a:pPr eaLnBrk="1" hangingPunct="1">
              <a:buFont typeface="Wingdings" pitchFamily="2" charset="2"/>
              <a:buChar char="Ø"/>
            </a:pPr>
            <a:endParaRPr lang="en-US" dirty="0">
              <a:ea typeface="ＭＳ Ｐゴシック"/>
            </a:endParaRPr>
          </a:p>
          <a:p>
            <a:pPr eaLnBrk="1" hangingPunct="1">
              <a:buFont typeface="Wingdings" pitchFamily="2" charset="2"/>
              <a:buChar char="Ø"/>
            </a:pPr>
            <a:r>
              <a:rPr lang="en-US" dirty="0">
                <a:ea typeface="ＭＳ Ｐゴシック"/>
              </a:rPr>
              <a:t>  MTS</a:t>
            </a:r>
            <a:r>
              <a:rPr lang="en-US" baseline="0" dirty="0">
                <a:ea typeface="ＭＳ Ｐゴシック"/>
              </a:rPr>
              <a:t> keeps </a:t>
            </a:r>
            <a:r>
              <a:rPr lang="en-US" dirty="0">
                <a:ea typeface="ＭＳ Ｐゴシック"/>
              </a:rPr>
              <a:t>our economy secure.  Every day we use our seaports and waterways to move trillions of dollars worth of export, import, and domestic cargo.</a:t>
            </a:r>
          </a:p>
          <a:p>
            <a:pPr eaLnBrk="1" hangingPunct="1">
              <a:buFont typeface="Wingdings" pitchFamily="2" charset="2"/>
              <a:buChar char="Ø"/>
            </a:pPr>
            <a:r>
              <a:rPr lang="en-US" dirty="0">
                <a:ea typeface="ＭＳ Ｐゴシック"/>
              </a:rPr>
              <a:t>  MTS allows vessels and vehicles that are crucial to the U.S. economy to make safe and secure transit.</a:t>
            </a:r>
          </a:p>
          <a:p>
            <a:pPr eaLnBrk="1" hangingPunct="1">
              <a:buFont typeface="Wingdings" pitchFamily="2" charset="2"/>
              <a:buChar char="Ø"/>
            </a:pPr>
            <a:r>
              <a:rPr lang="en-US" dirty="0">
                <a:ea typeface="ＭＳ Ｐゴシック"/>
              </a:rPr>
              <a:t>  The MTS </a:t>
            </a:r>
            <a:r>
              <a:rPr lang="en-US" dirty="0"/>
              <a:t>consists of waterways, ports, and intermodal landside connections that allow the various modes of transportation to move people and goods to, from, and on the water</a:t>
            </a:r>
            <a:r>
              <a:rPr lang="en-US" baseline="0" dirty="0"/>
              <a:t> and </a:t>
            </a:r>
            <a:r>
              <a:rPr lang="en-US" dirty="0"/>
              <a:t>includes the following: ( http://www.cmts.gov/downloads/CMTS_MTS_Fact_Sheet_9.15.14_FINAL.pdf ) </a:t>
            </a:r>
          </a:p>
          <a:p>
            <a:pPr lvl="1" eaLnBrk="1" hangingPunct="1">
              <a:buFont typeface="Wingdings" pitchFamily="2" charset="2"/>
              <a:buNone/>
            </a:pPr>
            <a:r>
              <a:rPr lang="en-US" dirty="0"/>
              <a:t>12,380 Miles of Coastline</a:t>
            </a:r>
          </a:p>
          <a:p>
            <a:pPr lvl="1" eaLnBrk="1" hangingPunct="1">
              <a:buFont typeface="Wingdings" pitchFamily="2" charset="2"/>
              <a:buNone/>
            </a:pPr>
            <a:r>
              <a:rPr lang="en-US" dirty="0"/>
              <a:t>Great Lakes and St. Lawrence Seaway</a:t>
            </a:r>
          </a:p>
          <a:p>
            <a:pPr lvl="1"/>
            <a:r>
              <a:rPr lang="en-US" dirty="0"/>
              <a:t>25,320 miles of navigable waterways</a:t>
            </a:r>
            <a:r>
              <a:rPr lang="en-US" baseline="0" dirty="0"/>
              <a:t> (2011)</a:t>
            </a:r>
          </a:p>
          <a:p>
            <a:pPr lvl="1"/>
            <a:r>
              <a:rPr lang="en-US" baseline="0" dirty="0"/>
              <a:t>8,214 U.S. Waterway Facilities (2013)</a:t>
            </a:r>
            <a:endParaRPr lang="en-US" dirty="0"/>
          </a:p>
          <a:p>
            <a:pPr lvl="1"/>
            <a:r>
              <a:rPr lang="en-US" dirty="0"/>
              <a:t>236 locks at 192 locations</a:t>
            </a:r>
          </a:p>
          <a:p>
            <a:pPr lvl="1"/>
            <a:r>
              <a:rPr lang="en-US" dirty="0"/>
              <a:t>48,600</a:t>
            </a:r>
            <a:r>
              <a:rPr lang="en-US" baseline="0" dirty="0"/>
              <a:t> </a:t>
            </a:r>
            <a:r>
              <a:rPr lang="en-US" dirty="0"/>
              <a:t>Federal</a:t>
            </a:r>
            <a:r>
              <a:rPr lang="en-US" baseline="0" dirty="0"/>
              <a:t> Aid to Navigation </a:t>
            </a:r>
            <a:endParaRPr lang="en-US" dirty="0"/>
          </a:p>
          <a:p>
            <a:pPr lvl="1"/>
            <a:r>
              <a:rPr lang="en-US" dirty="0"/>
              <a:t>Numerous recreational marinas</a:t>
            </a:r>
          </a:p>
          <a:p>
            <a:pPr lvl="1"/>
            <a:r>
              <a:rPr lang="en-US" dirty="0"/>
              <a:t>Over 174,000 miles of rail connecting all 48 contiguous States, as well as Canada and Mexico</a:t>
            </a:r>
          </a:p>
          <a:p>
            <a:pPr lvl="1"/>
            <a:r>
              <a:rPr lang="en-US" dirty="0"/>
              <a:t>Over 45,000 miles of interstate highway, supported by over 115,000 miles of other roadways</a:t>
            </a:r>
          </a:p>
          <a:p>
            <a:pPr lvl="1"/>
            <a:r>
              <a:rPr lang="en-US" dirty="0"/>
              <a:t>Over 1,400 designated intermodal connections</a:t>
            </a:r>
          </a:p>
          <a:p>
            <a:pPr eaLnBrk="1" hangingPunct="1">
              <a:buFont typeface="Wingdings" pitchFamily="2" charset="2"/>
              <a:buChar char="Ø"/>
            </a:pPr>
            <a:endParaRPr lang="en-US" dirty="0">
              <a:ea typeface="ＭＳ Ｐゴシック"/>
            </a:endParaRPr>
          </a:p>
          <a:p>
            <a:pPr marL="175293" indent="-175293">
              <a:buFont typeface="Wingdings" panose="05000000000000000000" pitchFamily="2" charset="2"/>
              <a:buChar char="Ø"/>
            </a:pPr>
            <a:r>
              <a:rPr lang="en-US" dirty="0"/>
              <a:t>Over 36 million TEUs (twenty-foot equivalent units) </a:t>
            </a:r>
            <a:r>
              <a:rPr lang="en-US" baseline="0" dirty="0"/>
              <a:t> </a:t>
            </a:r>
            <a:r>
              <a:rPr lang="en-US" dirty="0"/>
              <a:t>and 1.4 billion short tons of foreign</a:t>
            </a:r>
            <a:r>
              <a:rPr lang="en-US" baseline="0" dirty="0"/>
              <a:t> trade </a:t>
            </a:r>
            <a:r>
              <a:rPr lang="en-US" dirty="0"/>
              <a:t>were handled in 2012 on U.S. Ports</a:t>
            </a:r>
            <a:r>
              <a:rPr lang="en-US" baseline="0" dirty="0"/>
              <a:t> and Waterways</a:t>
            </a:r>
            <a:r>
              <a:rPr lang="en-US" dirty="0"/>
              <a:t>, with a value of nearly $1.8 trillion dollars</a:t>
            </a:r>
          </a:p>
          <a:p>
            <a:endParaRPr lang="en-US" dirty="0"/>
          </a:p>
        </p:txBody>
      </p:sp>
      <p:sp>
        <p:nvSpPr>
          <p:cNvPr id="20483" name="Slide Number Placeholder 3"/>
          <p:cNvSpPr>
            <a:spLocks noGrp="1"/>
          </p:cNvSpPr>
          <p:nvPr>
            <p:ph type="sldNum" sz="quarter" idx="5"/>
          </p:nvPr>
        </p:nvSpPr>
        <p:spPr bwMode="auto">
          <a:noFill/>
          <a:ln>
            <a:miter lim="800000"/>
            <a:headEnd/>
            <a:tailEnd/>
          </a:ln>
        </p:spPr>
        <p:txBody>
          <a:bodyPr/>
          <a:lstStyle/>
          <a:p>
            <a:fld id="{B1FBD680-0256-4A1C-8E7A-074FAEF5453F}" type="slidenum">
              <a:rPr lang="en-US" smtClean="0">
                <a:ea typeface="ＭＳ Ｐゴシック"/>
                <a:cs typeface="ＭＳ Ｐゴシック"/>
              </a:rPr>
              <a:pPr/>
              <a:t>4</a:t>
            </a:fld>
            <a:endParaRPr lang="en-US">
              <a:ea typeface="ＭＳ Ｐゴシック"/>
              <a:cs typeface="ＭＳ Ｐゴシック"/>
            </a:endParaRPr>
          </a:p>
        </p:txBody>
      </p:sp>
    </p:spTree>
    <p:extLst>
      <p:ext uri="{BB962C8B-B14F-4D97-AF65-F5344CB8AC3E}">
        <p14:creationId xmlns:p14="http://schemas.microsoft.com/office/powerpoint/2010/main" val="364960292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Slide Image Placeholder 1"/>
          <p:cNvSpPr>
            <a:spLocks noGrp="1" noRot="1" noChangeAspect="1" noTextEdit="1"/>
          </p:cNvSpPr>
          <p:nvPr>
            <p:ph type="sldImg"/>
          </p:nvPr>
        </p:nvSpPr>
        <p:spPr bwMode="auto">
          <a:noFill/>
          <a:ln>
            <a:solidFill>
              <a:srgbClr val="000000"/>
            </a:solidFill>
            <a:miter lim="800000"/>
            <a:headEnd/>
            <a:tailEnd/>
          </a:ln>
        </p:spPr>
      </p:sp>
      <p:sp>
        <p:nvSpPr>
          <p:cNvPr id="24578" name="Notes Placeholder 2"/>
          <p:cNvSpPr>
            <a:spLocks noGrp="1"/>
          </p:cNvSpPr>
          <p:nvPr>
            <p:ph type="body" idx="1"/>
          </p:nvPr>
        </p:nvSpPr>
        <p:spPr bwMode="auto">
          <a:noFill/>
        </p:spPr>
        <p:txBody>
          <a:bodyPr wrap="square" numCol="1" anchor="t" anchorCtr="0" compatLnSpc="1">
            <a:prstTxWarp prst="textNoShape">
              <a:avLst/>
            </a:prstTxWarp>
            <a:normAutofit fontScale="92500" lnSpcReduction="10000"/>
          </a:bodyPr>
          <a:lstStyle/>
          <a:p>
            <a:r>
              <a:rPr lang="en-US" dirty="0"/>
              <a:t>http://www.marad.dot.gov/wp-content/uploads/pdf/2013-ANNUAL-REPORT-Final.pdf</a:t>
            </a:r>
          </a:p>
          <a:p>
            <a:r>
              <a:rPr lang="en-US" dirty="0">
                <a:ea typeface="ＭＳ Ｐゴシック"/>
              </a:rPr>
              <a:t>http://trade.gov/mas/ian/build/groups/public/@tg_ian/documents/webcontent/tg_ian_002065.pdf</a:t>
            </a:r>
          </a:p>
          <a:p>
            <a:r>
              <a:rPr lang="en-US" dirty="0">
                <a:ea typeface="ＭＳ Ｐゴシック"/>
              </a:rPr>
              <a:t>http://www.rita.dot.gov/bts/sites/rita.dot.gov.bts/files/FF%26F_complete.pdf</a:t>
            </a:r>
          </a:p>
          <a:p>
            <a:endParaRPr lang="en-US" b="1" dirty="0"/>
          </a:p>
          <a:p>
            <a:r>
              <a:rPr lang="en-US" b="1" dirty="0"/>
              <a:t>Important Facts</a:t>
            </a:r>
            <a:r>
              <a:rPr lang="en-US" dirty="0"/>
              <a:t> </a:t>
            </a:r>
          </a:p>
          <a:p>
            <a:pPr marL="175293" indent="-175293">
              <a:buFont typeface="Arial" panose="020B0604020202020204" pitchFamily="34" charset="0"/>
              <a:buChar char="•"/>
            </a:pPr>
            <a:r>
              <a:rPr lang="en-US" dirty="0"/>
              <a:t>Almost 36 million</a:t>
            </a:r>
            <a:r>
              <a:rPr lang="en-US" baseline="0" dirty="0"/>
              <a:t> loaded Twenty Foot Equivalent Containers arrived/departed U.S. ports in 2014 per Core of Engineers 2014 Transportation Facts &amp; Figures</a:t>
            </a:r>
          </a:p>
          <a:p>
            <a:pPr marL="175293" indent="-175293">
              <a:buFont typeface="Arial" panose="020B0604020202020204" pitchFamily="34" charset="0"/>
              <a:buChar char="•"/>
            </a:pPr>
            <a:r>
              <a:rPr lang="en-US" dirty="0"/>
              <a:t>MTS activities contribute over $212 billion in annual port sector federal/state/local taxes (2011)</a:t>
            </a:r>
          </a:p>
          <a:p>
            <a:pPr marL="175293" indent="-175293">
              <a:buFont typeface="Arial" panose="020B0604020202020204" pitchFamily="34" charset="0"/>
              <a:buChar char="•"/>
            </a:pPr>
            <a:r>
              <a:rPr lang="en-US" dirty="0"/>
              <a:t>International trade now accounts for fully 30 percent of the U.S. GDP (2013)</a:t>
            </a:r>
          </a:p>
          <a:p>
            <a:pPr marL="175293" indent="-175293">
              <a:buFont typeface="Arial" panose="020B0604020202020204" pitchFamily="34" charset="0"/>
              <a:buChar char="•"/>
            </a:pPr>
            <a:r>
              <a:rPr lang="en-US" dirty="0"/>
              <a:t>99% of the tonnage of overseas trade (65% by value) enters or leaves the U.S. by ship (2014) (doesn’t include Canada or Mexico)</a:t>
            </a:r>
          </a:p>
          <a:p>
            <a:endParaRPr lang="en-US" dirty="0"/>
          </a:p>
          <a:p>
            <a:pPr marL="175293" indent="-175293" defTabSz="934892">
              <a:buFont typeface="Wingdings" panose="05000000000000000000" pitchFamily="2" charset="2"/>
              <a:buChar char="Ø"/>
              <a:defRPr/>
            </a:pPr>
            <a:r>
              <a:rPr lang="en-US" dirty="0">
                <a:ea typeface="ＭＳ Ｐゴシック"/>
              </a:rPr>
              <a:t>  95% figure is quoted from various USTRANSCOM</a:t>
            </a:r>
            <a:r>
              <a:rPr lang="en-US" baseline="0" dirty="0">
                <a:ea typeface="ＭＳ Ｐゴシック"/>
              </a:rPr>
              <a:t> studies (includes unit equipment, ordnance, supplies and fuel)</a:t>
            </a:r>
            <a:endParaRPr lang="en-US" dirty="0">
              <a:ea typeface="ＭＳ Ｐゴシック"/>
            </a:endParaRPr>
          </a:p>
          <a:p>
            <a:pPr defTabSz="934892" eaLnBrk="1" hangingPunct="1">
              <a:defRPr/>
            </a:pPr>
            <a:endParaRPr lang="en-US" dirty="0">
              <a:ea typeface="ＭＳ Ｐゴシック"/>
            </a:endParaRPr>
          </a:p>
          <a:p>
            <a:pPr defTabSz="934892" eaLnBrk="1" hangingPunct="1">
              <a:buFont typeface="Wingdings" pitchFamily="2" charset="2"/>
              <a:buChar char="Ø"/>
              <a:defRPr/>
            </a:pPr>
            <a:r>
              <a:rPr lang="en-US" dirty="0"/>
              <a:t>  The United States continues to depend primarily on </a:t>
            </a:r>
            <a:r>
              <a:rPr lang="en-US" dirty="0" err="1"/>
              <a:t>oceanborne</a:t>
            </a:r>
            <a:r>
              <a:rPr lang="en-US" dirty="0"/>
              <a:t> shipments for its international trade. </a:t>
            </a:r>
            <a:r>
              <a:rPr lang="en-US" b="1" dirty="0"/>
              <a:t>As the world's largest trading nation</a:t>
            </a:r>
            <a:r>
              <a:rPr lang="en-US" b="1" baseline="0" dirty="0"/>
              <a:t> (2</a:t>
            </a:r>
            <a:r>
              <a:rPr lang="en-US" b="1" baseline="30000" dirty="0"/>
              <a:t>nd</a:t>
            </a:r>
            <a:r>
              <a:rPr lang="en-US" b="1" baseline="0" dirty="0"/>
              <a:t> largest for merchandise) </a:t>
            </a:r>
            <a:r>
              <a:rPr lang="en-US" b="1" dirty="0"/>
              <a:t> the United States exports and imports about one-twelfth of global merchandise trade in value annually</a:t>
            </a:r>
            <a:r>
              <a:rPr lang="en-US" dirty="0"/>
              <a:t>. (2014 UNCTAD figures.)</a:t>
            </a:r>
            <a:r>
              <a:rPr lang="en-US" baseline="0" dirty="0"/>
              <a:t> </a:t>
            </a:r>
            <a:r>
              <a:rPr lang="en-US" dirty="0"/>
              <a:t>The largest part of this merchandise trade - over 1.4 billion short tons of cargo  (73.5%</a:t>
            </a:r>
            <a:r>
              <a:rPr lang="en-US" baseline="0" dirty="0"/>
              <a:t> of 2012 total—including Canada and Mexico) was </a:t>
            </a:r>
            <a:r>
              <a:rPr lang="en-US" dirty="0"/>
              <a:t> moved by water. Another billion tons of cargo is carried in domestic waterborne movements.</a:t>
            </a:r>
            <a:endParaRPr lang="en-US" dirty="0">
              <a:ea typeface="ＭＳ Ｐゴシック"/>
            </a:endParaRPr>
          </a:p>
        </p:txBody>
      </p:sp>
      <p:sp>
        <p:nvSpPr>
          <p:cNvPr id="24579" name="Slide Number Placeholder 3"/>
          <p:cNvSpPr>
            <a:spLocks noGrp="1"/>
          </p:cNvSpPr>
          <p:nvPr>
            <p:ph type="sldNum" sz="quarter" idx="5"/>
          </p:nvPr>
        </p:nvSpPr>
        <p:spPr bwMode="auto">
          <a:noFill/>
          <a:ln>
            <a:miter lim="800000"/>
            <a:headEnd/>
            <a:tailEnd/>
          </a:ln>
        </p:spPr>
        <p:txBody>
          <a:bodyPr/>
          <a:lstStyle/>
          <a:p>
            <a:fld id="{D0DAC4E6-6675-4A32-AC61-EDD9EBA8DA70}" type="slidenum">
              <a:rPr lang="en-US" smtClean="0">
                <a:ea typeface="ＭＳ Ｐゴシック"/>
                <a:cs typeface="ＭＳ Ｐゴシック"/>
              </a:rPr>
              <a:pPr/>
              <a:t>5</a:t>
            </a:fld>
            <a:endParaRPr lang="en-US">
              <a:ea typeface="ＭＳ Ｐゴシック"/>
              <a:cs typeface="ＭＳ Ｐゴシック"/>
            </a:endParaRPr>
          </a:p>
        </p:txBody>
      </p:sp>
    </p:spTree>
    <p:extLst>
      <p:ext uri="{BB962C8B-B14F-4D97-AF65-F5344CB8AC3E}">
        <p14:creationId xmlns:p14="http://schemas.microsoft.com/office/powerpoint/2010/main" val="335074825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Slide Image Placeholder 1"/>
          <p:cNvSpPr>
            <a:spLocks noGrp="1" noRot="1" noChangeAspect="1" noTextEdit="1"/>
          </p:cNvSpPr>
          <p:nvPr>
            <p:ph type="sldImg"/>
          </p:nvPr>
        </p:nvSpPr>
        <p:spPr bwMode="auto">
          <a:noFill/>
          <a:ln>
            <a:solidFill>
              <a:srgbClr val="000000"/>
            </a:solidFill>
            <a:miter lim="800000"/>
            <a:headEnd/>
            <a:tailEnd/>
          </a:ln>
        </p:spPr>
      </p:sp>
      <p:sp>
        <p:nvSpPr>
          <p:cNvPr id="22530" name="Notes Placeholder 2"/>
          <p:cNvSpPr>
            <a:spLocks noGrp="1"/>
          </p:cNvSpPr>
          <p:nvPr>
            <p:ph type="body" idx="1"/>
          </p:nvPr>
        </p:nvSpPr>
        <p:spPr bwMode="auto">
          <a:noFill/>
        </p:spPr>
        <p:txBody>
          <a:bodyPr wrap="square" numCol="1" anchor="t" anchorCtr="0" compatLnSpc="1">
            <a:prstTxWarp prst="textNoShape">
              <a:avLst/>
            </a:prstTxWarp>
            <a:normAutofit fontScale="47500" lnSpcReduction="20000"/>
          </a:bodyPr>
          <a:lstStyle/>
          <a:p>
            <a:pPr eaLnBrk="1" hangingPunct="1">
              <a:spcBef>
                <a:spcPct val="0"/>
              </a:spcBef>
              <a:buFont typeface="Wingdings" pitchFamily="2" charset="2"/>
              <a:buNone/>
            </a:pPr>
            <a:r>
              <a:rPr lang="en-US" b="1" dirty="0">
                <a:ea typeface="ＭＳ Ｐゴシック"/>
              </a:rPr>
              <a:t>https://www.transportation.gov/sites/dot.gov/files/docs/DRAFT_NFSP_for_Public_Comment_508_10%2015%2015%20v1.pdf </a:t>
            </a:r>
          </a:p>
          <a:p>
            <a:pPr marL="0" indent="0" eaLnBrk="1" hangingPunct="1">
              <a:spcBef>
                <a:spcPct val="0"/>
              </a:spcBef>
              <a:buFont typeface="Wingdings" pitchFamily="2" charset="2"/>
              <a:buChar char="Ø"/>
            </a:pPr>
            <a:r>
              <a:rPr lang="en-US" b="1" baseline="0" dirty="0">
                <a:ea typeface="ＭＳ Ｐゴシック"/>
              </a:rPr>
              <a:t>  </a:t>
            </a:r>
            <a:r>
              <a:rPr lang="en-US" b="0" dirty="0">
                <a:ea typeface="ＭＳ Ｐゴシック"/>
              </a:rPr>
              <a:t>According to Draft National</a:t>
            </a:r>
            <a:r>
              <a:rPr lang="en-US" b="0" baseline="0" dirty="0">
                <a:ea typeface="ＭＳ Ｐゴシック"/>
              </a:rPr>
              <a:t> Strategic Freight Plan (10/15/15), container traffic at ports more than doubles by 2040</a:t>
            </a:r>
            <a:r>
              <a:rPr lang="en-US" b="0" dirty="0">
                <a:ea typeface="ＭＳ Ｐゴシック"/>
              </a:rPr>
              <a:t>, and inland waterways</a:t>
            </a:r>
            <a:r>
              <a:rPr lang="en-US" b="0" baseline="0" dirty="0">
                <a:ea typeface="ＭＳ Ｐゴシック"/>
              </a:rPr>
              <a:t> traffic will increase about one third, </a:t>
            </a:r>
            <a:r>
              <a:rPr lang="en-US" b="0" dirty="0">
                <a:ea typeface="ＭＳ Ｐゴシック"/>
              </a:rPr>
              <a:t>creating</a:t>
            </a:r>
            <a:r>
              <a:rPr lang="en-US" b="0" baseline="0" dirty="0">
                <a:ea typeface="ＭＳ Ｐゴシック"/>
              </a:rPr>
              <a:t> </a:t>
            </a:r>
            <a:r>
              <a:rPr lang="en-US" b="0" dirty="0">
                <a:ea typeface="ＭＳ Ｐゴシック"/>
              </a:rPr>
              <a:t>greater congestion on overburdened systems</a:t>
            </a:r>
            <a:r>
              <a:rPr lang="en-US" b="1" dirty="0">
                <a:ea typeface="ＭＳ Ｐゴシック"/>
              </a:rPr>
              <a:t>—we need a truly seamless, integrated, multimodal transportation system with an expanded America’s Marine Highway system to</a:t>
            </a:r>
            <a:r>
              <a:rPr lang="en-US" b="1" baseline="0" dirty="0">
                <a:ea typeface="ＭＳ Ｐゴシック"/>
              </a:rPr>
              <a:t> </a:t>
            </a:r>
            <a:r>
              <a:rPr lang="en-US" b="1" dirty="0">
                <a:ea typeface="ＭＳ Ｐゴシック"/>
              </a:rPr>
              <a:t>meet our needs. </a:t>
            </a:r>
          </a:p>
          <a:p>
            <a:pPr marL="0" indent="0" eaLnBrk="1" hangingPunct="1">
              <a:spcBef>
                <a:spcPct val="0"/>
              </a:spcBef>
              <a:buFont typeface="Wingdings" pitchFamily="2" charset="2"/>
              <a:buNone/>
            </a:pPr>
            <a:endParaRPr lang="en-US" b="1" dirty="0">
              <a:ea typeface="ＭＳ Ｐゴシック" charset="0"/>
            </a:endParaRPr>
          </a:p>
          <a:p>
            <a:pPr marL="0" indent="0" eaLnBrk="1" hangingPunct="1">
              <a:spcBef>
                <a:spcPct val="0"/>
              </a:spcBef>
              <a:buFont typeface="Wingdings" pitchFamily="2" charset="2"/>
              <a:buChar char="Ø"/>
            </a:pPr>
            <a:r>
              <a:rPr lang="en-US" b="1" baseline="0" dirty="0">
                <a:ea typeface="ＭＳ Ｐゴシック" charset="0"/>
              </a:rPr>
              <a:t>  </a:t>
            </a:r>
            <a:r>
              <a:rPr lang="en-US" b="1" dirty="0"/>
              <a:t>Costs attributable to delays in the nation’s inland waterways system were $33 billion in 2010, and it is expected to increase to nearly $49 billion by 2020</a:t>
            </a:r>
            <a:r>
              <a:rPr lang="en-US" b="0" dirty="0"/>
              <a:t>. </a:t>
            </a:r>
            <a:r>
              <a:rPr lang="en-US" b="0" dirty="0">
                <a:ea typeface="ＭＳ Ｐゴシック"/>
              </a:rPr>
              <a:t>(source:</a:t>
            </a:r>
            <a:r>
              <a:rPr lang="en-US" b="0" baseline="0" dirty="0">
                <a:ea typeface="ＭＳ Ｐゴシック"/>
              </a:rPr>
              <a:t> </a:t>
            </a:r>
            <a:r>
              <a:rPr lang="en-US" b="0" dirty="0">
                <a:ea typeface="ＭＳ Ｐゴシック"/>
              </a:rPr>
              <a:t>2012 report by the American Society of Civil Engineers). </a:t>
            </a:r>
          </a:p>
          <a:p>
            <a:pPr marL="0" indent="0" eaLnBrk="1" hangingPunct="1">
              <a:spcBef>
                <a:spcPct val="0"/>
              </a:spcBef>
              <a:buFont typeface="Wingdings" pitchFamily="2" charset="2"/>
              <a:buChar char="Ø"/>
            </a:pPr>
            <a:endParaRPr lang="en-US" b="0" baseline="0" dirty="0">
              <a:ea typeface="ＭＳ Ｐゴシック"/>
            </a:endParaRPr>
          </a:p>
          <a:p>
            <a:pPr marL="0" indent="0" eaLnBrk="1" hangingPunct="1">
              <a:spcBef>
                <a:spcPct val="0"/>
              </a:spcBef>
              <a:buFont typeface="Wingdings" pitchFamily="2" charset="2"/>
              <a:buChar char="Ø"/>
            </a:pPr>
            <a:r>
              <a:rPr lang="en-US" b="0" baseline="0" dirty="0">
                <a:ea typeface="ＭＳ Ｐゴシック"/>
              </a:rPr>
              <a:t>  </a:t>
            </a:r>
            <a:r>
              <a:rPr lang="en-US" dirty="0"/>
              <a:t>A </a:t>
            </a:r>
            <a:r>
              <a:rPr lang="en-US" b="1" dirty="0">
                <a:hlinkClick r:id="rId3"/>
              </a:rPr>
              <a:t>Vessel Calls Snapshot, 2011</a:t>
            </a:r>
            <a:r>
              <a:rPr lang="en-US" dirty="0"/>
              <a:t> report, released updated in November 2013 by MARAD, shows that not only are more ships calling at U.S. ports, the ships are continuing the get bigger. In 2011, 7,836 oceangoing vessels made 68,036 calls at U.S. ports. Vessel calls were up 7.9% from five years earlier, and up 13.6% from 2010. Of the 2011 vessel calls, 35% were tankers; 32.5% were containerships; 16.1% were dry bulk vessels; 9.1% were roll-on/roll-off (Ro-Ro) vessels; and 5.9% were general cargo ships. </a:t>
            </a:r>
          </a:p>
          <a:p>
            <a:pPr marL="0" indent="0" eaLnBrk="1" hangingPunct="1">
              <a:spcBef>
                <a:spcPct val="0"/>
              </a:spcBef>
              <a:buFont typeface="Wingdings" pitchFamily="2" charset="2"/>
              <a:buNone/>
            </a:pPr>
            <a:endParaRPr lang="en-US" dirty="0"/>
          </a:p>
          <a:p>
            <a:pPr marL="0" indent="0" eaLnBrk="1" hangingPunct="1">
              <a:spcBef>
                <a:spcPct val="0"/>
              </a:spcBef>
              <a:buFont typeface="Wingdings" pitchFamily="2" charset="2"/>
              <a:buChar char="Ø"/>
            </a:pPr>
            <a:r>
              <a:rPr lang="en-US" dirty="0"/>
              <a:t>  As larger and larger ships call our ports, especially after the new Panama Canal lock open,  our ports, terminals and intermodal connectors, rail and road, are being stretched to their limits causing delivery delays, congestion, and major loss of productivity.  Without improvements, our ability to rapidly deploy major combat formations through our Strategic Ports will be seriously hampered.</a:t>
            </a:r>
          </a:p>
          <a:p>
            <a:pPr eaLnBrk="1" hangingPunct="1">
              <a:buFont typeface="Wingdings" pitchFamily="2" charset="2"/>
              <a:buChar char="Ø"/>
            </a:pPr>
            <a:endParaRPr lang="en-US" dirty="0">
              <a:ea typeface="ＭＳ Ｐゴシック"/>
            </a:endParaRPr>
          </a:p>
          <a:p>
            <a:pPr eaLnBrk="1" hangingPunct="1">
              <a:buFont typeface="Wingdings" pitchFamily="2" charset="2"/>
              <a:buChar char="Ø"/>
            </a:pPr>
            <a:r>
              <a:rPr lang="en-US" dirty="0">
                <a:ea typeface="ＭＳ Ｐゴシック"/>
              </a:rPr>
              <a:t>   Our ports and waterways are critical national security assets.  </a:t>
            </a:r>
            <a:r>
              <a:rPr lang="en-US" b="1" dirty="0">
                <a:ea typeface="ＭＳ Ｐゴシック"/>
              </a:rPr>
              <a:t>Port</a:t>
            </a:r>
            <a:r>
              <a:rPr lang="en-US" b="1" baseline="0" dirty="0">
                <a:ea typeface="ＭＳ Ｐゴシック"/>
              </a:rPr>
              <a:t> should get a fair share of the DOT Transportation Investment Generating Economic Recovery (TIGER) grants for port related infrastructure</a:t>
            </a:r>
            <a:r>
              <a:rPr lang="en-US" baseline="0" dirty="0">
                <a:ea typeface="ＭＳ Ｐゴシック"/>
              </a:rPr>
              <a:t>.  Of the $500M of the FY2015 TIGER Grants, ports only received $44.3M or 9%, several percent lower than 13%+ average over the last five years. (AAPA)</a:t>
            </a:r>
            <a:endParaRPr lang="en-US" dirty="0">
              <a:ea typeface="ＭＳ Ｐゴシック"/>
            </a:endParaRPr>
          </a:p>
          <a:p>
            <a:pPr eaLnBrk="1" hangingPunct="1">
              <a:buFont typeface="Wingdings" pitchFamily="2" charset="2"/>
              <a:buChar char="Ø"/>
            </a:pPr>
            <a:endParaRPr lang="en-US" dirty="0">
              <a:ea typeface="ＭＳ Ｐゴシック"/>
            </a:endParaRPr>
          </a:p>
          <a:p>
            <a:pPr eaLnBrk="1" hangingPunct="1">
              <a:buFont typeface="Wingdings" pitchFamily="2" charset="2"/>
              <a:buChar char="Ø"/>
            </a:pPr>
            <a:r>
              <a:rPr lang="en-US" dirty="0"/>
              <a:t>  While the FY17</a:t>
            </a:r>
            <a:r>
              <a:rPr lang="en-US" baseline="0" dirty="0"/>
              <a:t> budget does provide considerable new resources to improve the intermodal freight transportation system under the “Fixing America’s Surface Transportation (FAST)” Act, the </a:t>
            </a:r>
            <a:r>
              <a:rPr lang="en-US" dirty="0"/>
              <a:t>budget would significantly cut funding for maintenance and modernization of federal navigation channels, the critical waterside infrastructure that connect our ports and nation to the world marketplace which is desperately needed to ensure America’s international competitiveness and to allow the nation’s ports to accommodate increasingly large, sea-going vessels. </a:t>
            </a:r>
          </a:p>
          <a:p>
            <a:pPr eaLnBrk="1" hangingPunct="1">
              <a:buFont typeface="Wingdings" pitchFamily="2" charset="2"/>
              <a:buChar char="Ø"/>
            </a:pPr>
            <a:endParaRPr lang="en-US" dirty="0"/>
          </a:p>
          <a:p>
            <a:pPr eaLnBrk="1" hangingPunct="1">
              <a:buFont typeface="Wingdings" pitchFamily="2" charset="2"/>
              <a:buChar char="Ø"/>
            </a:pPr>
            <a:r>
              <a:rPr lang="en-US" dirty="0"/>
              <a:t>  When Congress passed the overwhelmingly-supported and bipartisan Water Resources and Reform Development Act (WRRDA) in 2014, it established annual incremental increases for Harbor Maintenance Tax funded work. That would lead to full use of revenues in fiscal 2025. Not only does the President’s proposed fiscal 2017 budget fail to hit the 71% HMT target, it also fails to continue funding the HMT donor equity provisions that Congress initiated last year.</a:t>
            </a:r>
            <a:r>
              <a:rPr lang="en-US" baseline="0" dirty="0"/>
              <a:t> </a:t>
            </a:r>
            <a:r>
              <a:rPr lang="en-US" dirty="0"/>
              <a:t>The $951 million requested by the President for maintaining America’s deep-draft harbors is 22 percent less than the $1.24 billion appropriated by Congress for fiscal 2016.</a:t>
            </a:r>
          </a:p>
          <a:p>
            <a:pPr eaLnBrk="1" hangingPunct="1">
              <a:buFont typeface="Wingdings" pitchFamily="2" charset="2"/>
              <a:buChar char="Ø"/>
            </a:pPr>
            <a:endParaRPr lang="en-US" dirty="0"/>
          </a:p>
          <a:p>
            <a:pPr eaLnBrk="1" hangingPunct="1">
              <a:buFont typeface="Wingdings" pitchFamily="2" charset="2"/>
              <a:buChar char="Ø"/>
            </a:pPr>
            <a:r>
              <a:rPr lang="en-US" dirty="0"/>
              <a:t>  Specifically,</a:t>
            </a:r>
            <a:r>
              <a:rPr lang="en-US" baseline="0" dirty="0"/>
              <a:t> t</a:t>
            </a:r>
            <a:r>
              <a:rPr lang="en-US" dirty="0"/>
              <a:t>he budget:</a:t>
            </a:r>
          </a:p>
          <a:p>
            <a:pPr lvl="1" eaLnBrk="1" hangingPunct="1">
              <a:buFont typeface="Wingdings" pitchFamily="2" charset="2"/>
              <a:buChar char="Ø"/>
            </a:pPr>
            <a:r>
              <a:rPr lang="en-US" dirty="0"/>
              <a:t>   proposes $4.620 billion for the U.S. Army Corps of Engineers’ Civil Works program, a 29.8% cut from the $5.989 billion FY’16 appropriation for the program;  </a:t>
            </a:r>
          </a:p>
          <a:p>
            <a:pPr lvl="1" eaLnBrk="1" hangingPunct="1">
              <a:buFont typeface="Wingdings" pitchFamily="2" charset="2"/>
              <a:buChar char="Ø"/>
            </a:pPr>
            <a:r>
              <a:rPr lang="en-US" dirty="0"/>
              <a:t>   proposes $1.090 billion for the Construction account, a 41.5% reduction from FY16’s $1.862 billion; </a:t>
            </a:r>
          </a:p>
          <a:p>
            <a:pPr lvl="1" eaLnBrk="1" hangingPunct="1">
              <a:buFont typeface="Wingdings" pitchFamily="2" charset="2"/>
              <a:buChar char="Ø"/>
            </a:pPr>
            <a:r>
              <a:rPr lang="en-US" dirty="0"/>
              <a:t>   proposes $2.705 billion for the Operations and Maintenance (O&amp;M) account, $5 million less than the Administration requested last year for the account, but a $432 million cut (13.8%) from what Congress appropriated for the current fiscal year; </a:t>
            </a:r>
          </a:p>
          <a:p>
            <a:pPr lvl="1" eaLnBrk="1" hangingPunct="1">
              <a:buFont typeface="Wingdings" pitchFamily="2" charset="2"/>
              <a:buChar char="Ø"/>
            </a:pPr>
            <a:r>
              <a:rPr lang="en-US" dirty="0"/>
              <a:t>  requests $85 million for General Investigations, but provides no funds for Preliminary Engineering and Design (PED) for the Navigation Ecosystem Sustainability Program (NESP), authorized in WRDA 2007; </a:t>
            </a:r>
          </a:p>
          <a:p>
            <a:pPr lvl="1" eaLnBrk="1" hangingPunct="1">
              <a:buFont typeface="Wingdings" pitchFamily="2" charset="2"/>
              <a:buChar char="Ø"/>
            </a:pPr>
            <a:r>
              <a:rPr lang="en-US" dirty="0"/>
              <a:t>  suggests a $1.289 billion inland waterways user fee. Similar proposals in the past have been soundly rejected by Congress; </a:t>
            </a:r>
          </a:p>
          <a:p>
            <a:pPr lvl="1" eaLnBrk="1" hangingPunct="1">
              <a:buFont typeface="Wingdings" pitchFamily="2" charset="2"/>
              <a:buChar char="Ø"/>
            </a:pPr>
            <a:r>
              <a:rPr lang="en-US" dirty="0"/>
              <a:t>  requests $986 million be appropriated from the Harbor Maintenance Trust Fund (HMTF), down from $1.24 billion in FY 2016 and $1.34 billion that should be the FY2017 target.</a:t>
            </a:r>
          </a:p>
          <a:p>
            <a:r>
              <a:rPr lang="en-US" b="1" dirty="0"/>
              <a:t>(</a:t>
            </a:r>
            <a:r>
              <a:rPr lang="en-US" dirty="0"/>
              <a:t>data from: http://waterwayscouncil.org/)</a:t>
            </a:r>
          </a:p>
        </p:txBody>
      </p:sp>
      <p:sp>
        <p:nvSpPr>
          <p:cNvPr id="22531" name="Slide Number Placeholder 3"/>
          <p:cNvSpPr>
            <a:spLocks noGrp="1"/>
          </p:cNvSpPr>
          <p:nvPr>
            <p:ph type="sldNum" sz="quarter" idx="5"/>
          </p:nvPr>
        </p:nvSpPr>
        <p:spPr bwMode="auto">
          <a:noFill/>
          <a:ln>
            <a:miter lim="800000"/>
            <a:headEnd/>
            <a:tailEnd/>
          </a:ln>
        </p:spPr>
        <p:txBody>
          <a:bodyPr/>
          <a:lstStyle/>
          <a:p>
            <a:fld id="{A4ED6AA2-4BF6-49E9-8AAB-37FDCA4AA1EB}" type="slidenum">
              <a:rPr lang="en-US" smtClean="0">
                <a:ea typeface="ＭＳ Ｐゴシック"/>
                <a:cs typeface="ＭＳ Ｐゴシック"/>
              </a:rPr>
              <a:pPr/>
              <a:t>6</a:t>
            </a:fld>
            <a:endParaRPr lang="en-US">
              <a:ea typeface="ＭＳ Ｐゴシック"/>
              <a:cs typeface="ＭＳ Ｐゴシック"/>
            </a:endParaRPr>
          </a:p>
        </p:txBody>
      </p:sp>
    </p:spTree>
    <p:extLst>
      <p:ext uri="{BB962C8B-B14F-4D97-AF65-F5344CB8AC3E}">
        <p14:creationId xmlns:p14="http://schemas.microsoft.com/office/powerpoint/2010/main" val="263631185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Slide Image Placeholder 1"/>
          <p:cNvSpPr>
            <a:spLocks noGrp="1" noRot="1" noChangeAspect="1" noTextEdit="1"/>
          </p:cNvSpPr>
          <p:nvPr>
            <p:ph type="sldImg"/>
          </p:nvPr>
        </p:nvSpPr>
        <p:spPr bwMode="auto">
          <a:noFill/>
          <a:ln>
            <a:solidFill>
              <a:srgbClr val="000000"/>
            </a:solidFill>
            <a:miter lim="800000"/>
            <a:headEnd/>
            <a:tailEnd/>
          </a:ln>
        </p:spPr>
      </p:sp>
      <p:sp>
        <p:nvSpPr>
          <p:cNvPr id="26626"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dirty="0">
                <a:ea typeface="ＭＳ Ｐゴシック"/>
              </a:rPr>
              <a:t>Unfortunately these programs are under attack and underfunded by Washington.  These laws exist for a reason---during every major conflict or disaster, the need for a varied and broad-based U.S. Merchant Marine fleet has been realized. </a:t>
            </a:r>
          </a:p>
          <a:p>
            <a:pPr eaLnBrk="1" hangingPunct="1">
              <a:spcBef>
                <a:spcPct val="0"/>
              </a:spcBef>
            </a:pPr>
            <a:r>
              <a:rPr lang="en-US" dirty="0">
                <a:ea typeface="ＭＳ Ｐゴシック"/>
              </a:rPr>
              <a:t>  </a:t>
            </a:r>
            <a:endParaRPr lang="en-US" baseline="0" dirty="0">
              <a:ea typeface="ＭＳ Ｐゴシック"/>
            </a:endParaRPr>
          </a:p>
          <a:p>
            <a:pPr eaLnBrk="1" hangingPunct="1">
              <a:spcBef>
                <a:spcPct val="0"/>
              </a:spcBef>
            </a:pPr>
            <a:r>
              <a:rPr lang="en-US" baseline="0" dirty="0">
                <a:ea typeface="ＭＳ Ｐゴシック"/>
              </a:rPr>
              <a:t>The impact will discussed in the following slides.</a:t>
            </a:r>
            <a:endParaRPr lang="en-US" dirty="0">
              <a:ea typeface="ＭＳ Ｐゴシック"/>
            </a:endParaRPr>
          </a:p>
          <a:p>
            <a:pPr eaLnBrk="1" hangingPunct="1">
              <a:spcBef>
                <a:spcPct val="0"/>
              </a:spcBef>
            </a:pPr>
            <a:endParaRPr lang="en-US" dirty="0">
              <a:ea typeface="ＭＳ Ｐゴシック"/>
            </a:endParaRPr>
          </a:p>
          <a:p>
            <a:pPr eaLnBrk="1" hangingPunct="1">
              <a:spcBef>
                <a:spcPct val="0"/>
              </a:spcBef>
            </a:pPr>
            <a:endParaRPr lang="en-US" b="0" i="1" dirty="0">
              <a:ea typeface="ＭＳ Ｐゴシック"/>
            </a:endParaRPr>
          </a:p>
        </p:txBody>
      </p:sp>
      <p:sp>
        <p:nvSpPr>
          <p:cNvPr id="26627" name="Slide Number Placeholder 3"/>
          <p:cNvSpPr>
            <a:spLocks noGrp="1"/>
          </p:cNvSpPr>
          <p:nvPr>
            <p:ph type="sldNum" sz="quarter" idx="5"/>
          </p:nvPr>
        </p:nvSpPr>
        <p:spPr bwMode="auto">
          <a:noFill/>
          <a:ln>
            <a:miter lim="800000"/>
            <a:headEnd/>
            <a:tailEnd/>
          </a:ln>
        </p:spPr>
        <p:txBody>
          <a:bodyPr/>
          <a:lstStyle/>
          <a:p>
            <a:fld id="{62A975BD-C048-4C1B-AFD3-7E261C7AAB2E}" type="slidenum">
              <a:rPr lang="en-US" smtClean="0">
                <a:ea typeface="ＭＳ Ｐゴシック"/>
                <a:cs typeface="ＭＳ Ｐゴシック"/>
              </a:rPr>
              <a:pPr/>
              <a:t>7</a:t>
            </a:fld>
            <a:endParaRPr lang="en-US">
              <a:ea typeface="ＭＳ Ｐゴシック"/>
              <a:cs typeface="ＭＳ Ｐゴシック"/>
            </a:endParaRPr>
          </a:p>
        </p:txBody>
      </p:sp>
    </p:spTree>
    <p:extLst>
      <p:ext uri="{BB962C8B-B14F-4D97-AF65-F5344CB8AC3E}">
        <p14:creationId xmlns:p14="http://schemas.microsoft.com/office/powerpoint/2010/main" val="424932718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Slide Image Placeholder 1"/>
          <p:cNvSpPr>
            <a:spLocks noGrp="1" noRot="1" noChangeAspect="1" noTextEdit="1"/>
          </p:cNvSpPr>
          <p:nvPr>
            <p:ph type="sldImg"/>
          </p:nvPr>
        </p:nvSpPr>
        <p:spPr bwMode="auto">
          <a:noFill/>
          <a:ln>
            <a:solidFill>
              <a:srgbClr val="000000"/>
            </a:solidFill>
            <a:miter lim="800000"/>
            <a:headEnd/>
            <a:tailEnd/>
          </a:ln>
        </p:spPr>
      </p:sp>
      <p:sp>
        <p:nvSpPr>
          <p:cNvPr id="40962" name="Notes Placeholder 2"/>
          <p:cNvSpPr>
            <a:spLocks noGrp="1"/>
          </p:cNvSpPr>
          <p:nvPr>
            <p:ph type="body" idx="1"/>
          </p:nvPr>
        </p:nvSpPr>
        <p:spPr bwMode="auto">
          <a:noFill/>
        </p:spPr>
        <p:txBody>
          <a:bodyPr wrap="square" numCol="1" anchor="t" anchorCtr="0" compatLnSpc="1">
            <a:prstTxWarp prst="textNoShape">
              <a:avLst/>
            </a:prstTxWarp>
            <a:normAutofit fontScale="92500"/>
          </a:bodyPr>
          <a:lstStyle/>
          <a:p>
            <a:pPr eaLnBrk="1" hangingPunct="1">
              <a:buFont typeface="Wingdings" pitchFamily="2" charset="2"/>
              <a:buChar char="Ø"/>
            </a:pPr>
            <a:r>
              <a:rPr lang="en-US" sz="1100" dirty="0">
                <a:ea typeface="ＭＳ Ｐゴシック"/>
              </a:rPr>
              <a:t>   DOD estimates current sealift requirements would cost </a:t>
            </a:r>
            <a:r>
              <a:rPr lang="en-US" sz="1100" dirty="0"/>
              <a:t>$10 billion in capital costs and $1 billion in annual operations costs </a:t>
            </a:r>
            <a:r>
              <a:rPr lang="en-US" sz="1100" dirty="0">
                <a:ea typeface="ＭＳ Ｐゴシック"/>
              </a:rPr>
              <a:t>to replace the resources available from MSP for </a:t>
            </a:r>
            <a:r>
              <a:rPr lang="en-US" sz="1100" b="1" dirty="0">
                <a:ea typeface="ＭＳ Ｐゴシック"/>
              </a:rPr>
              <a:t>$300 million</a:t>
            </a:r>
            <a:r>
              <a:rPr lang="en-US" sz="1100" b="1" baseline="0" dirty="0">
                <a:ea typeface="ＭＳ Ｐゴシック"/>
              </a:rPr>
              <a:t> per year.</a:t>
            </a:r>
          </a:p>
          <a:p>
            <a:pPr eaLnBrk="1" hangingPunct="1">
              <a:buFont typeface="Wingdings" pitchFamily="2" charset="2"/>
              <a:buChar char="Ø"/>
            </a:pPr>
            <a:endParaRPr lang="en-US" sz="1100" b="1" dirty="0">
              <a:ea typeface="ＭＳ Ｐゴシック"/>
            </a:endParaRPr>
          </a:p>
          <a:p>
            <a:pPr eaLnBrk="1" hangingPunct="1">
              <a:buFont typeface="Wingdings" pitchFamily="2" charset="2"/>
              <a:buChar char="Ø"/>
            </a:pPr>
            <a:r>
              <a:rPr lang="en-US" sz="1100" b="1" dirty="0">
                <a:ea typeface="ＭＳ Ｐゴシック"/>
              </a:rPr>
              <a:t>   MSP must be funded annually by Congress</a:t>
            </a:r>
            <a:r>
              <a:rPr lang="en-US" sz="1100" b="1" baseline="0" dirty="0">
                <a:ea typeface="ＭＳ Ｐゴシック"/>
              </a:rPr>
              <a:t> even though it is authorized through 2025.</a:t>
            </a:r>
          </a:p>
          <a:p>
            <a:pPr eaLnBrk="1" hangingPunct="1">
              <a:buFont typeface="Wingdings" pitchFamily="2" charset="2"/>
              <a:buChar char="Ø"/>
            </a:pPr>
            <a:endParaRPr lang="en-US" sz="1100" dirty="0">
              <a:ea typeface="ＭＳ Ｐゴシック"/>
            </a:endParaRPr>
          </a:p>
          <a:p>
            <a:pPr defTabSz="934892" eaLnBrk="1" hangingPunct="1">
              <a:spcBef>
                <a:spcPct val="0"/>
              </a:spcBef>
              <a:buFont typeface="Wingdings" pitchFamily="2" charset="2"/>
              <a:buChar char="Ø"/>
              <a:defRPr/>
            </a:pPr>
            <a:r>
              <a:rPr lang="en-US" sz="1100" dirty="0"/>
              <a:t>   The 60 vessel Maritime Security Program (MSP) provides the foundation to support the U.S. commercial fleet operating in international trade and an economically viable U.S.-flag Merchant Marine for national defense and economic security. Sustaining the MSP fleet component of the Voluntary Intermodal Sealift Agreement (VISA) for future surge and sustainment operations requires full long-term funding for program stability, including continued exemption from sequestration, even during continuing resolutions. Additionally, to compensate for further reductions in military and other preference cargoes and to ensure continued economic viability, the amount of payment should cover the almost full extra cost of U.S. flag operation, ( est. $5-7M/ship/year)</a:t>
            </a:r>
            <a:r>
              <a:rPr lang="en-US" sz="1100" dirty="0">
                <a:ea typeface="+mn-ea"/>
                <a:cs typeface="Arial" pitchFamily="34" charset="0"/>
              </a:rPr>
              <a:t>.  At least $5M/year/ship ($300M total)  is needed now to keep these ships under U.S.-flag since ship operators cannot sustain losses indefinitely.  </a:t>
            </a:r>
          </a:p>
          <a:p>
            <a:pPr defTabSz="934892" eaLnBrk="1" hangingPunct="1">
              <a:spcBef>
                <a:spcPct val="0"/>
              </a:spcBef>
              <a:buFont typeface="Wingdings" pitchFamily="2" charset="2"/>
              <a:buChar char="Ø"/>
              <a:defRPr/>
            </a:pPr>
            <a:endParaRPr lang="en-US" sz="1100" dirty="0">
              <a:ea typeface="+mn-ea"/>
              <a:cs typeface="Arial" pitchFamily="34" charset="0"/>
            </a:endParaRPr>
          </a:p>
          <a:p>
            <a:pPr defTabSz="934892" eaLnBrk="1" hangingPunct="1">
              <a:spcBef>
                <a:spcPct val="0"/>
              </a:spcBef>
              <a:buFont typeface="Wingdings" pitchFamily="2" charset="2"/>
              <a:buChar char="Ø"/>
              <a:defRPr/>
            </a:pPr>
            <a:r>
              <a:rPr lang="en-US" sz="1100" dirty="0">
                <a:ea typeface="+mn-ea"/>
                <a:cs typeface="Arial" pitchFamily="34" charset="0"/>
              </a:rPr>
              <a:t>   The FY 2016 Omnibus clearly articulated Congress’s commitment to this program.  They raised funding to $210M in FY2016, with the plan to escalate to $300M for FY2017-FY2020. </a:t>
            </a:r>
            <a:r>
              <a:rPr lang="en-US" sz="1100" dirty="0">
                <a:solidFill>
                  <a:srgbClr val="FF0000"/>
                </a:solidFill>
                <a:ea typeface="+mn-ea"/>
                <a:cs typeface="Arial" pitchFamily="34" charset="0"/>
              </a:rPr>
              <a:t>The $300M provided in the FY17 Consolidated Appropriation Act fulfills that commitment but FY18 </a:t>
            </a:r>
            <a:r>
              <a:rPr lang="en-US" sz="1100" dirty="0" err="1">
                <a:solidFill>
                  <a:srgbClr val="FF0000"/>
                </a:solidFill>
                <a:ea typeface="+mn-ea"/>
                <a:cs typeface="Arial" pitchFamily="34" charset="0"/>
              </a:rPr>
              <a:t>PresBud</a:t>
            </a:r>
            <a:r>
              <a:rPr lang="en-US" sz="1100" dirty="0">
                <a:solidFill>
                  <a:srgbClr val="FF0000"/>
                </a:solidFill>
                <a:ea typeface="+mn-ea"/>
                <a:cs typeface="Arial" pitchFamily="34" charset="0"/>
              </a:rPr>
              <a:t> Submit regresses back to FY17 Continuing Resolution level of $210M.  We need to get $300M appropriated in FY18 and thereafter, otherwise large numbers of these ships will reflag because they can’t afford to operate at a loss.</a:t>
            </a:r>
            <a:endParaRPr lang="en-US" sz="1100" dirty="0">
              <a:ea typeface="+mn-ea"/>
              <a:cs typeface="Arial" pitchFamily="34" charset="0"/>
            </a:endParaRPr>
          </a:p>
          <a:p>
            <a:pPr marL="0" lvl="1" defTabSz="934892" eaLnBrk="1" hangingPunct="1">
              <a:spcBef>
                <a:spcPct val="0"/>
              </a:spcBef>
              <a:buFont typeface="Wingdings" pitchFamily="2" charset="2"/>
              <a:buChar char="Ø"/>
              <a:defRPr/>
            </a:pPr>
            <a:endParaRPr lang="en-US" sz="1100" dirty="0"/>
          </a:p>
          <a:p>
            <a:pPr marL="0" lvl="1" defTabSz="934892" eaLnBrk="1" hangingPunct="1">
              <a:spcBef>
                <a:spcPct val="0"/>
              </a:spcBef>
              <a:buFont typeface="Wingdings" pitchFamily="2" charset="2"/>
              <a:buChar char="Ø"/>
              <a:defRPr/>
            </a:pPr>
            <a:r>
              <a:rPr lang="en-US" sz="1100" dirty="0"/>
              <a:t>   In November, 2015, Rear Admiral Thomas Shannon, Commander, Military Sealift Command, stated that “without a strong U.S.-flagged merchant marine, we cannot answer the call and carry our nation to war.”  He went on to express strong support for the MSP as a key component necessary to help maintain our U.S.-flag merchant marine, stating that “the Maritime Security Program is a bargain.”</a:t>
            </a:r>
          </a:p>
          <a:p>
            <a:pPr marL="0" lvl="1" defTabSz="934892" eaLnBrk="1" hangingPunct="1">
              <a:spcBef>
                <a:spcPct val="0"/>
              </a:spcBef>
              <a:buFont typeface="Wingdings" pitchFamily="2" charset="2"/>
              <a:buChar char="Ø"/>
              <a:defRPr/>
            </a:pPr>
            <a:endParaRPr lang="en-US" sz="2400" dirty="0">
              <a:ea typeface="+mn-ea"/>
              <a:cs typeface="Arial" pitchFamily="34" charset="0"/>
            </a:endParaRPr>
          </a:p>
          <a:p>
            <a:pPr eaLnBrk="1" hangingPunct="1">
              <a:spcBef>
                <a:spcPct val="0"/>
              </a:spcBef>
              <a:buFont typeface="Wingdings" pitchFamily="2" charset="2"/>
              <a:buChar char="Ø"/>
            </a:pPr>
            <a:endParaRPr lang="en-US" dirty="0">
              <a:ea typeface="ＭＳ Ｐゴシック"/>
            </a:endParaRPr>
          </a:p>
        </p:txBody>
      </p:sp>
      <p:sp>
        <p:nvSpPr>
          <p:cNvPr id="40963" name="Slide Number Placeholder 3"/>
          <p:cNvSpPr>
            <a:spLocks noGrp="1"/>
          </p:cNvSpPr>
          <p:nvPr>
            <p:ph type="sldNum" sz="quarter" idx="5"/>
          </p:nvPr>
        </p:nvSpPr>
        <p:spPr bwMode="auto">
          <a:noFill/>
          <a:ln>
            <a:miter lim="800000"/>
            <a:headEnd/>
            <a:tailEnd/>
          </a:ln>
        </p:spPr>
        <p:txBody>
          <a:bodyPr/>
          <a:lstStyle/>
          <a:p>
            <a:fld id="{04C94D53-3AD3-49A8-9481-721E0FDE85AF}" type="slidenum">
              <a:rPr lang="en-US" smtClean="0">
                <a:ea typeface="ＭＳ Ｐゴシック"/>
                <a:cs typeface="ＭＳ Ｐゴシック"/>
              </a:rPr>
              <a:pPr/>
              <a:t>8</a:t>
            </a:fld>
            <a:endParaRPr lang="en-US">
              <a:ea typeface="ＭＳ Ｐゴシック"/>
              <a:cs typeface="ＭＳ Ｐゴシック"/>
            </a:endParaRPr>
          </a:p>
        </p:txBody>
      </p:sp>
    </p:spTree>
    <p:extLst>
      <p:ext uri="{BB962C8B-B14F-4D97-AF65-F5344CB8AC3E}">
        <p14:creationId xmlns:p14="http://schemas.microsoft.com/office/powerpoint/2010/main" val="120314468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Slide Image Placeholder 1"/>
          <p:cNvSpPr>
            <a:spLocks noGrp="1" noRot="1" noChangeAspect="1" noTextEdit="1"/>
          </p:cNvSpPr>
          <p:nvPr>
            <p:ph type="sldImg"/>
          </p:nvPr>
        </p:nvSpPr>
        <p:spPr bwMode="auto">
          <a:noFill/>
          <a:ln>
            <a:solidFill>
              <a:srgbClr val="000000"/>
            </a:solidFill>
            <a:miter lim="800000"/>
            <a:headEnd/>
            <a:tailEnd/>
          </a:ln>
        </p:spPr>
      </p:sp>
      <p:sp>
        <p:nvSpPr>
          <p:cNvPr id="34818" name="Notes Placeholder 2"/>
          <p:cNvSpPr>
            <a:spLocks noGrp="1"/>
          </p:cNvSpPr>
          <p:nvPr>
            <p:ph type="body" idx="1"/>
          </p:nvPr>
        </p:nvSpPr>
        <p:spPr bwMode="auto">
          <a:noFill/>
        </p:spPr>
        <p:txBody>
          <a:bodyPr wrap="square" numCol="1" anchor="t" anchorCtr="0" compatLnSpc="1">
            <a:prstTxWarp prst="textNoShape">
              <a:avLst/>
            </a:prstTxWarp>
            <a:normAutofit fontScale="70000" lnSpcReduction="20000"/>
          </a:bodyPr>
          <a:lstStyle/>
          <a:p>
            <a:pPr marL="175293" indent="-175293" defTabSz="934892" eaLnBrk="1" hangingPunct="1">
              <a:spcBef>
                <a:spcPct val="0"/>
              </a:spcBef>
              <a:buFont typeface="Wingdings" panose="05000000000000000000" pitchFamily="2" charset="2"/>
              <a:buChar char="Ø"/>
              <a:defRPr/>
            </a:pPr>
            <a:r>
              <a:rPr lang="en-US" sz="1100" dirty="0"/>
              <a:t>  Vessels in domestic waterborne trade (includes tugs and barges on the inland waterways and oceangoing vessels on coastwise and non-contiguous domestic trades) are required to be owned by U.S. citizens, built in the United States and crewed by U.S. mariners. The Jones Act keeps American shipping companies, shipyards, mariners, and thousands of people working. Since it provides for the majority of ocean going ships under the U.S.-flag (91 of 169 as of 2FEB16), any weakening of the Jones Act would dramatically weaken national and economic security.</a:t>
            </a:r>
          </a:p>
          <a:p>
            <a:pPr marL="175293" indent="-175293" defTabSz="934892" eaLnBrk="1" hangingPunct="1">
              <a:spcBef>
                <a:spcPct val="0"/>
              </a:spcBef>
              <a:buFont typeface="Wingdings" panose="05000000000000000000" pitchFamily="2" charset="2"/>
              <a:buChar char="Ø"/>
              <a:defRPr/>
            </a:pPr>
            <a:endParaRPr lang="en-US" sz="1100" dirty="0"/>
          </a:p>
          <a:p>
            <a:pPr marL="175293" indent="-175293" eaLnBrk="1" hangingPunct="1">
              <a:spcBef>
                <a:spcPct val="0"/>
              </a:spcBef>
              <a:buFont typeface="Wingdings" panose="05000000000000000000" pitchFamily="2" charset="2"/>
              <a:buChar char="Ø"/>
            </a:pPr>
            <a:r>
              <a:rPr lang="en-US" sz="1100" dirty="0">
                <a:ea typeface="ＭＳ Ｐゴシック"/>
              </a:rPr>
              <a:t>  The U.S. Navy and the Navy League both understand that maintaining longstanding U.S. maritime law boosts our economy and helps protect our homeland.</a:t>
            </a:r>
          </a:p>
          <a:p>
            <a:pPr marL="175293" indent="-175293" eaLnBrk="1" hangingPunct="1">
              <a:spcBef>
                <a:spcPct val="0"/>
              </a:spcBef>
              <a:buFont typeface="Wingdings" panose="05000000000000000000" pitchFamily="2" charset="2"/>
              <a:buChar char="Ø"/>
            </a:pPr>
            <a:endParaRPr lang="en-US" sz="1100" dirty="0">
              <a:ea typeface="ＭＳ Ｐゴシック"/>
            </a:endParaRPr>
          </a:p>
          <a:p>
            <a:pPr marL="175293" indent="-175293" eaLnBrk="1" hangingPunct="1">
              <a:spcBef>
                <a:spcPct val="0"/>
              </a:spcBef>
              <a:buFont typeface="Wingdings" panose="05000000000000000000" pitchFamily="2" charset="2"/>
              <a:buChar char="Ø"/>
            </a:pPr>
            <a:r>
              <a:rPr lang="en-US" sz="1100" dirty="0">
                <a:ea typeface="ＭＳ Ｐゴシック"/>
              </a:rPr>
              <a:t>  Enacted in 1920, the Jones Act has been broadly supported by every Congress and administration since its passage and is considered a key element in the nation</a:t>
            </a:r>
            <a:r>
              <a:rPr lang="ja-JP" altLang="en-US" sz="1100" dirty="0">
                <a:ea typeface="ＭＳ Ｐゴシック"/>
              </a:rPr>
              <a:t>’</a:t>
            </a:r>
            <a:r>
              <a:rPr lang="en-US" altLang="ja-JP" sz="1100" dirty="0">
                <a:ea typeface="ＭＳ Ｐゴシック"/>
              </a:rPr>
              <a:t>s defense capabilities.</a:t>
            </a:r>
          </a:p>
          <a:p>
            <a:pPr marL="175293" indent="-175293" eaLnBrk="1" hangingPunct="1">
              <a:spcBef>
                <a:spcPct val="0"/>
              </a:spcBef>
              <a:buFont typeface="Wingdings" panose="05000000000000000000" pitchFamily="2" charset="2"/>
              <a:buChar char="Ø"/>
            </a:pPr>
            <a:endParaRPr lang="en-US" altLang="ja-JP" sz="1100" dirty="0">
              <a:ea typeface="ＭＳ Ｐゴシック"/>
            </a:endParaRPr>
          </a:p>
          <a:p>
            <a:pPr marL="175293" indent="-175293" eaLnBrk="1" hangingPunct="1">
              <a:spcBef>
                <a:spcPct val="0"/>
              </a:spcBef>
              <a:buFont typeface="Wingdings" panose="05000000000000000000" pitchFamily="2" charset="2"/>
              <a:buChar char="Ø"/>
            </a:pPr>
            <a:r>
              <a:rPr lang="en-US" sz="1100" dirty="0">
                <a:ea typeface="ＭＳ Ｐゴシック"/>
              </a:rPr>
              <a:t> The arguments in support of the Jones Act are compelling ones: jobs, safety, environmental protection, efficiency, and national security, all provided at no expense to the U.S. taxpayer and without a dime of subsidy from the federal government.</a:t>
            </a:r>
          </a:p>
          <a:p>
            <a:pPr marL="175293" indent="-175293" eaLnBrk="1" hangingPunct="1">
              <a:spcBef>
                <a:spcPct val="0"/>
              </a:spcBef>
              <a:buFont typeface="Wingdings" panose="05000000000000000000" pitchFamily="2" charset="2"/>
              <a:buChar char="Ø"/>
            </a:pPr>
            <a:endParaRPr lang="en-US" sz="1100" dirty="0">
              <a:ea typeface="ＭＳ Ｐゴシック"/>
            </a:endParaRPr>
          </a:p>
          <a:p>
            <a:pPr marL="175293" indent="-175293" eaLnBrk="1" hangingPunct="1">
              <a:spcBef>
                <a:spcPct val="0"/>
              </a:spcBef>
              <a:buFont typeface="Wingdings" panose="05000000000000000000" pitchFamily="2" charset="2"/>
              <a:buChar char="Ø"/>
            </a:pPr>
            <a:r>
              <a:rPr lang="en-US" sz="1100" b="1" dirty="0">
                <a:ea typeface="ＭＳ Ｐゴシック"/>
              </a:rPr>
              <a:t> There are currently 50 other countries that have similar </a:t>
            </a:r>
            <a:r>
              <a:rPr lang="en-US" sz="1100" b="1" dirty="0" err="1">
                <a:ea typeface="ＭＳ Ｐゴシック"/>
              </a:rPr>
              <a:t>cabotage</a:t>
            </a:r>
            <a:r>
              <a:rPr lang="en-US" sz="1100" b="1" dirty="0">
                <a:ea typeface="ＭＳ Ｐゴシック"/>
              </a:rPr>
              <a:t> legislation in place</a:t>
            </a:r>
            <a:r>
              <a:rPr lang="en-US" sz="1100" dirty="0">
                <a:ea typeface="ＭＳ Ｐゴシック"/>
              </a:rPr>
              <a:t>. </a:t>
            </a:r>
          </a:p>
          <a:p>
            <a:pPr eaLnBrk="1" hangingPunct="1">
              <a:spcBef>
                <a:spcPct val="0"/>
              </a:spcBef>
            </a:pPr>
            <a:endParaRPr lang="en-US" sz="1100" dirty="0">
              <a:ea typeface="ＭＳ Ｐゴシック"/>
            </a:endParaRPr>
          </a:p>
          <a:p>
            <a:pPr eaLnBrk="1" hangingPunct="1">
              <a:buFont typeface="Wingdings" pitchFamily="2" charset="2"/>
              <a:buChar char="Ø"/>
            </a:pPr>
            <a:r>
              <a:rPr lang="en-US" dirty="0">
                <a:ea typeface="ＭＳ Ｐゴシック"/>
              </a:rPr>
              <a:t>  Jones Act jobs include workers engaged in the construction of vessels for the domestic trades in United States shipyards, U.S.-flag vessel operations, and related service and supply industries. </a:t>
            </a:r>
          </a:p>
          <a:p>
            <a:pPr eaLnBrk="1" hangingPunct="1">
              <a:buFont typeface="Wingdings" pitchFamily="2" charset="2"/>
              <a:buChar char="Ø"/>
            </a:pPr>
            <a:endParaRPr lang="en-US" dirty="0">
              <a:ea typeface="ＭＳ Ｐゴシック"/>
            </a:endParaRPr>
          </a:p>
          <a:p>
            <a:pPr eaLnBrk="1" hangingPunct="1">
              <a:buFont typeface="Wingdings" pitchFamily="2" charset="2"/>
              <a:buChar char="Ø"/>
            </a:pPr>
            <a:r>
              <a:rPr lang="en-US" baseline="0" dirty="0">
                <a:ea typeface="ＭＳ Ｐゴシック"/>
              </a:rPr>
              <a:t>  As of 2FEB16, 91 of the 169 (54%)  oceangoing vessels over 1000 Gross Registered Tons under U.S.-flag are Jones Act ships.  All of these ships are U.S. built while none of the U.S.-flag ships in foreign trade are U.S. built.</a:t>
            </a:r>
            <a:endParaRPr lang="en-US" dirty="0">
              <a:ea typeface="ＭＳ Ｐゴシック"/>
            </a:endParaRPr>
          </a:p>
          <a:p>
            <a:pPr eaLnBrk="1" hangingPunct="1">
              <a:buFont typeface="Wingdings" pitchFamily="2" charset="2"/>
              <a:buChar char="Ø"/>
            </a:pPr>
            <a:endParaRPr lang="en-US" dirty="0">
              <a:ea typeface="ＭＳ Ｐゴシック"/>
            </a:endParaRPr>
          </a:p>
          <a:p>
            <a:pPr eaLnBrk="1" hangingPunct="1">
              <a:buFont typeface="Wingdings" pitchFamily="2" charset="2"/>
              <a:buChar char="Ø"/>
            </a:pPr>
            <a:r>
              <a:rPr lang="en-US" dirty="0">
                <a:ea typeface="ＭＳ Ｐゴシック"/>
              </a:rPr>
              <a:t>  More than 27,000 Jones Act barges move about </a:t>
            </a:r>
            <a:r>
              <a:rPr lang="en-US" u="sng" dirty="0">
                <a:ea typeface="ＭＳ Ｐゴシック"/>
              </a:rPr>
              <a:t>800 million tons of raw materials and finished products each year.  America</a:t>
            </a:r>
            <a:r>
              <a:rPr lang="ja-JP" altLang="en-US" u="sng" dirty="0">
                <a:ea typeface="ＭＳ Ｐゴシック"/>
              </a:rPr>
              <a:t>’</a:t>
            </a:r>
            <a:r>
              <a:rPr lang="en-US" altLang="ja-JP" u="sng" dirty="0">
                <a:ea typeface="ＭＳ Ｐゴシック"/>
              </a:rPr>
              <a:t>s domestic tug and barge industry provides direct employment for more than 30,000 mariners working on tugs. </a:t>
            </a:r>
          </a:p>
          <a:p>
            <a:r>
              <a:rPr lang="en-US" dirty="0">
                <a:effectLst/>
              </a:rPr>
              <a:t>The size and scope of the domestic maritime industry is staggering, yet often overlooked, American maritime:</a:t>
            </a:r>
          </a:p>
          <a:p>
            <a:pPr marL="642738" lvl="1" indent="-175293">
              <a:buFont typeface="Arial" panose="020B0604020202020204" pitchFamily="34" charset="0"/>
              <a:buChar char="•"/>
            </a:pPr>
            <a:r>
              <a:rPr lang="en-US" dirty="0">
                <a:effectLst/>
              </a:rPr>
              <a:t>Moves almost 1 billion-plus tons of cargo annually, with a market value of $400 billion;</a:t>
            </a:r>
          </a:p>
          <a:p>
            <a:pPr marL="642738" lvl="1" indent="-175293">
              <a:buFont typeface="Arial" panose="020B0604020202020204" pitchFamily="34" charset="0"/>
              <a:buChar char="•"/>
            </a:pPr>
            <a:r>
              <a:rPr lang="en-US" dirty="0">
                <a:effectLst/>
              </a:rPr>
              <a:t>Transports more than 100 million passengers annually ride ferries and excursion boats;</a:t>
            </a:r>
          </a:p>
          <a:p>
            <a:pPr marL="642738" lvl="1" indent="-175293">
              <a:buFont typeface="Arial" panose="020B0604020202020204" pitchFamily="34" charset="0"/>
              <a:buChar char="•"/>
            </a:pPr>
            <a:r>
              <a:rPr lang="en-US" dirty="0">
                <a:effectLst/>
              </a:rPr>
              <a:t>74,000 jobs on vessels and at shipyards;</a:t>
            </a:r>
          </a:p>
          <a:p>
            <a:pPr marL="642738" lvl="1" indent="-175293">
              <a:buFont typeface="Arial" panose="020B0604020202020204" pitchFamily="34" charset="0"/>
              <a:buChar char="•"/>
            </a:pPr>
            <a:r>
              <a:rPr lang="en-US" dirty="0">
                <a:effectLst/>
              </a:rPr>
              <a:t>Sustains nearly 500,000 jobs in total;</a:t>
            </a:r>
          </a:p>
          <a:p>
            <a:pPr marL="642738" lvl="1" indent="-175293">
              <a:buFont typeface="Arial" panose="020B0604020202020204" pitchFamily="34" charset="0"/>
              <a:buChar char="•"/>
            </a:pPr>
            <a:r>
              <a:rPr lang="en-US" dirty="0">
                <a:effectLst/>
              </a:rPr>
              <a:t>Produces nearly $100 billion in annual economic output;</a:t>
            </a:r>
          </a:p>
          <a:p>
            <a:pPr marL="642738" lvl="1" indent="-175293">
              <a:buFont typeface="Arial" panose="020B0604020202020204" pitchFamily="34" charset="0"/>
              <a:buChar char="•"/>
            </a:pPr>
            <a:r>
              <a:rPr lang="en-US" dirty="0">
                <a:effectLst/>
              </a:rPr>
              <a:t>$29 billion in annual wages spent in virtually every community in the United States;</a:t>
            </a:r>
          </a:p>
          <a:p>
            <a:pPr marL="642738" lvl="1" indent="-175293">
              <a:buFont typeface="Arial" panose="020B0604020202020204" pitchFamily="34" charset="0"/>
              <a:buChar char="•"/>
            </a:pPr>
            <a:r>
              <a:rPr lang="en-US" dirty="0">
                <a:effectLst/>
              </a:rPr>
              <a:t>$11 billion in taxes per annum; and</a:t>
            </a:r>
          </a:p>
          <a:p>
            <a:pPr marL="642738" lvl="1" indent="-175293">
              <a:buFont typeface="Arial" panose="020B0604020202020204" pitchFamily="34" charset="0"/>
              <a:buChar char="•"/>
            </a:pPr>
            <a:r>
              <a:rPr lang="en-US" dirty="0">
                <a:effectLst/>
              </a:rPr>
              <a:t>$46 billion added to the value of U.S. economic output each year.</a:t>
            </a:r>
          </a:p>
          <a:p>
            <a:pPr lvl="1"/>
            <a:endParaRPr lang="en-US" dirty="0">
              <a:effectLst/>
            </a:endParaRPr>
          </a:p>
          <a:p>
            <a:pPr marL="175293" indent="-175293">
              <a:buFont typeface="Wingdings" panose="05000000000000000000" pitchFamily="2" charset="2"/>
              <a:buChar char="Ø"/>
            </a:pPr>
            <a:r>
              <a:rPr lang="en-US" dirty="0">
                <a:effectLst/>
              </a:rPr>
              <a:t>  http://www.americanmaritimepartnership.com/economy-security/jones-act/</a:t>
            </a:r>
          </a:p>
          <a:p>
            <a:pPr eaLnBrk="1" hangingPunct="1">
              <a:buFont typeface="Wingdings" pitchFamily="2" charset="2"/>
              <a:buChar char="Ø"/>
            </a:pPr>
            <a:endParaRPr lang="en-US" altLang="ja-JP" u="sng" dirty="0">
              <a:ea typeface="ＭＳ Ｐゴシック"/>
            </a:endParaRPr>
          </a:p>
          <a:p>
            <a:pPr marL="175293" indent="-175293" eaLnBrk="1" hangingPunct="1">
              <a:spcBef>
                <a:spcPct val="0"/>
              </a:spcBef>
              <a:buFontTx/>
              <a:buChar char="-"/>
            </a:pPr>
            <a:endParaRPr lang="en-US" sz="1100" dirty="0">
              <a:ea typeface="ＭＳ Ｐゴシック"/>
            </a:endParaRPr>
          </a:p>
        </p:txBody>
      </p:sp>
      <p:sp>
        <p:nvSpPr>
          <p:cNvPr id="34819" name="Slide Number Placeholder 3"/>
          <p:cNvSpPr>
            <a:spLocks noGrp="1"/>
          </p:cNvSpPr>
          <p:nvPr>
            <p:ph type="sldNum" sz="quarter" idx="5"/>
          </p:nvPr>
        </p:nvSpPr>
        <p:spPr bwMode="auto">
          <a:noFill/>
          <a:ln>
            <a:miter lim="800000"/>
            <a:headEnd/>
            <a:tailEnd/>
          </a:ln>
        </p:spPr>
        <p:txBody>
          <a:bodyPr/>
          <a:lstStyle/>
          <a:p>
            <a:fld id="{81B21D63-AD72-4AAA-B1EF-641DF8AF5794}" type="slidenum">
              <a:rPr lang="en-US" smtClean="0">
                <a:ea typeface="ＭＳ Ｐゴシック"/>
                <a:cs typeface="ＭＳ Ｐゴシック"/>
              </a:rPr>
              <a:pPr/>
              <a:t>9</a:t>
            </a:fld>
            <a:endParaRPr lang="en-US">
              <a:ea typeface="ＭＳ Ｐゴシック"/>
              <a:cs typeface="ＭＳ Ｐゴシック"/>
            </a:endParaRPr>
          </a:p>
        </p:txBody>
      </p:sp>
    </p:spTree>
    <p:extLst>
      <p:ext uri="{BB962C8B-B14F-4D97-AF65-F5344CB8AC3E}">
        <p14:creationId xmlns:p14="http://schemas.microsoft.com/office/powerpoint/2010/main" val="386366406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pPr>
              <a:defRPr/>
            </a:pPr>
            <a:r>
              <a:rPr lang="en-US"/>
              <a:t>‹#›</a:t>
            </a:r>
          </a:p>
        </p:txBody>
      </p:sp>
      <p:sp>
        <p:nvSpPr>
          <p:cNvPr id="5" name="Footer Placeholder 4"/>
          <p:cNvSpPr>
            <a:spLocks noGrp="1"/>
          </p:cNvSpPr>
          <p:nvPr>
            <p:ph type="ftr" sz="quarter" idx="11"/>
          </p:nvPr>
        </p:nvSpPr>
        <p:spPr/>
        <p:txBody>
          <a:bodyPr/>
          <a:lstStyle>
            <a:lvl1pPr>
              <a:defRPr/>
            </a:lvl1pPr>
          </a:lstStyle>
          <a:p>
            <a:pPr>
              <a:defRPr/>
            </a:pPr>
            <a:r>
              <a:rPr lang="en-US"/>
              <a:t>Citizens in Support of the Sea Services</a:t>
            </a:r>
          </a:p>
        </p:txBody>
      </p:sp>
      <p:sp>
        <p:nvSpPr>
          <p:cNvPr id="6" name="Slide Number Placeholder 5"/>
          <p:cNvSpPr>
            <a:spLocks noGrp="1"/>
          </p:cNvSpPr>
          <p:nvPr>
            <p:ph type="sldNum" sz="quarter" idx="12"/>
          </p:nvPr>
        </p:nvSpPr>
        <p:spPr/>
        <p:txBody>
          <a:bodyPr/>
          <a:lstStyle>
            <a:lvl1pPr>
              <a:defRPr/>
            </a:lvl1pPr>
          </a:lstStyle>
          <a:p>
            <a:pPr>
              <a:defRPr/>
            </a:pPr>
            <a:fld id="{DC8ACCF3-4473-42B4-8750-0DFEFE96C129}"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r>
              <a:rPr lang="en-US"/>
              <a:t>‹#›</a:t>
            </a:r>
          </a:p>
        </p:txBody>
      </p:sp>
      <p:sp>
        <p:nvSpPr>
          <p:cNvPr id="5" name="Footer Placeholder 4"/>
          <p:cNvSpPr>
            <a:spLocks noGrp="1"/>
          </p:cNvSpPr>
          <p:nvPr>
            <p:ph type="ftr" sz="quarter" idx="11"/>
          </p:nvPr>
        </p:nvSpPr>
        <p:spPr/>
        <p:txBody>
          <a:bodyPr/>
          <a:lstStyle>
            <a:lvl1pPr>
              <a:defRPr/>
            </a:lvl1pPr>
          </a:lstStyle>
          <a:p>
            <a:pPr>
              <a:defRPr/>
            </a:pPr>
            <a:r>
              <a:rPr lang="en-US"/>
              <a:t>Citizens in Support of the Sea Services</a:t>
            </a:r>
          </a:p>
        </p:txBody>
      </p:sp>
      <p:sp>
        <p:nvSpPr>
          <p:cNvPr id="6" name="Slide Number Placeholder 5"/>
          <p:cNvSpPr>
            <a:spLocks noGrp="1"/>
          </p:cNvSpPr>
          <p:nvPr>
            <p:ph type="sldNum" sz="quarter" idx="12"/>
          </p:nvPr>
        </p:nvSpPr>
        <p:spPr/>
        <p:txBody>
          <a:bodyPr/>
          <a:lstStyle>
            <a:lvl1pPr>
              <a:defRPr/>
            </a:lvl1pPr>
          </a:lstStyle>
          <a:p>
            <a:pPr>
              <a:defRPr/>
            </a:pPr>
            <a:fld id="{4E73144A-6C57-4A21-AD86-4915DED4F95D}"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r>
              <a:rPr lang="en-US"/>
              <a:t>‹#›</a:t>
            </a:r>
          </a:p>
        </p:txBody>
      </p:sp>
      <p:sp>
        <p:nvSpPr>
          <p:cNvPr id="5" name="Footer Placeholder 4"/>
          <p:cNvSpPr>
            <a:spLocks noGrp="1"/>
          </p:cNvSpPr>
          <p:nvPr>
            <p:ph type="ftr" sz="quarter" idx="11"/>
          </p:nvPr>
        </p:nvSpPr>
        <p:spPr/>
        <p:txBody>
          <a:bodyPr/>
          <a:lstStyle>
            <a:lvl1pPr>
              <a:defRPr/>
            </a:lvl1pPr>
          </a:lstStyle>
          <a:p>
            <a:pPr>
              <a:defRPr/>
            </a:pPr>
            <a:r>
              <a:rPr lang="en-US"/>
              <a:t>Citizens in Support of the Sea Services</a:t>
            </a:r>
          </a:p>
        </p:txBody>
      </p:sp>
      <p:sp>
        <p:nvSpPr>
          <p:cNvPr id="6" name="Slide Number Placeholder 5"/>
          <p:cNvSpPr>
            <a:spLocks noGrp="1"/>
          </p:cNvSpPr>
          <p:nvPr>
            <p:ph type="sldNum" sz="quarter" idx="12"/>
          </p:nvPr>
        </p:nvSpPr>
        <p:spPr/>
        <p:txBody>
          <a:bodyPr/>
          <a:lstStyle>
            <a:lvl1pPr>
              <a:defRPr/>
            </a:lvl1pPr>
          </a:lstStyle>
          <a:p>
            <a:pPr>
              <a:defRPr/>
            </a:pPr>
            <a:fld id="{5D9A51C1-A441-4723-93D1-7CFEF196896B}"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lvl1pPr>
              <a:defRPr smtClean="0"/>
            </a:lvl1pPr>
          </a:lstStyle>
          <a:p>
            <a:pPr>
              <a:defRPr/>
            </a:pPr>
            <a:r>
              <a:rPr lang="en-US"/>
              <a:t>‹#›</a:t>
            </a:r>
            <a:endParaRPr lang="en-US" dirty="0"/>
          </a:p>
        </p:txBody>
      </p:sp>
      <p:sp>
        <p:nvSpPr>
          <p:cNvPr id="5" name="Footer Placeholder 4"/>
          <p:cNvSpPr>
            <a:spLocks noGrp="1"/>
          </p:cNvSpPr>
          <p:nvPr>
            <p:ph type="ftr" sz="quarter" idx="11"/>
          </p:nvPr>
        </p:nvSpPr>
        <p:spPr/>
        <p:txBody>
          <a:bodyPr/>
          <a:lstStyle>
            <a:lvl1pPr>
              <a:defRPr/>
            </a:lvl1pPr>
          </a:lstStyle>
          <a:p>
            <a:pPr>
              <a:defRPr/>
            </a:pPr>
            <a:r>
              <a:rPr lang="en-US"/>
              <a:t>Citizens in Support of the Sea Services</a:t>
            </a:r>
          </a:p>
        </p:txBody>
      </p:sp>
      <p:sp>
        <p:nvSpPr>
          <p:cNvPr id="6" name="Slide Number Placeholder 5"/>
          <p:cNvSpPr>
            <a:spLocks noGrp="1"/>
          </p:cNvSpPr>
          <p:nvPr>
            <p:ph type="sldNum" sz="quarter" idx="12"/>
          </p:nvPr>
        </p:nvSpPr>
        <p:spPr>
          <a:xfrm>
            <a:off x="-1066800" y="6324600"/>
            <a:ext cx="2133600" cy="365125"/>
          </a:xfrm>
        </p:spPr>
        <p:txBody>
          <a:bodyPr/>
          <a:lstStyle>
            <a:lvl1pPr>
              <a:defRPr dirty="0"/>
            </a:lvl1pPr>
          </a:lstStyle>
          <a:p>
            <a:pPr>
              <a:defRPr/>
            </a:pPr>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pPr>
              <a:defRPr/>
            </a:pPr>
            <a:r>
              <a:rPr lang="en-US"/>
              <a:t>‹#›</a:t>
            </a:r>
          </a:p>
        </p:txBody>
      </p:sp>
      <p:sp>
        <p:nvSpPr>
          <p:cNvPr id="5" name="Footer Placeholder 4"/>
          <p:cNvSpPr>
            <a:spLocks noGrp="1"/>
          </p:cNvSpPr>
          <p:nvPr>
            <p:ph type="ftr" sz="quarter" idx="11"/>
          </p:nvPr>
        </p:nvSpPr>
        <p:spPr/>
        <p:txBody>
          <a:bodyPr/>
          <a:lstStyle>
            <a:lvl1pPr>
              <a:defRPr/>
            </a:lvl1pPr>
          </a:lstStyle>
          <a:p>
            <a:pPr>
              <a:defRPr/>
            </a:pPr>
            <a:r>
              <a:rPr lang="en-US"/>
              <a:t>Citizens in Support of the Sea Services</a:t>
            </a:r>
          </a:p>
        </p:txBody>
      </p:sp>
      <p:sp>
        <p:nvSpPr>
          <p:cNvPr id="6" name="Slide Number Placeholder 5"/>
          <p:cNvSpPr>
            <a:spLocks noGrp="1"/>
          </p:cNvSpPr>
          <p:nvPr>
            <p:ph type="sldNum" sz="quarter" idx="12"/>
          </p:nvPr>
        </p:nvSpPr>
        <p:spPr/>
        <p:txBody>
          <a:bodyPr/>
          <a:lstStyle>
            <a:lvl1pPr>
              <a:defRPr/>
            </a:lvl1pPr>
          </a:lstStyle>
          <a:p>
            <a:pPr>
              <a:defRPr/>
            </a:pPr>
            <a:fld id="{48F45D18-8846-4ACB-B00C-4FD01893BD4E}"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p:txBody>
          <a:bodyPr/>
          <a:lstStyle>
            <a:lvl1pPr>
              <a:defRPr/>
            </a:lvl1pPr>
          </a:lstStyle>
          <a:p>
            <a:pPr>
              <a:defRPr/>
            </a:pPr>
            <a:r>
              <a:rPr lang="en-US"/>
              <a:t>‹#›</a:t>
            </a:r>
          </a:p>
        </p:txBody>
      </p:sp>
      <p:sp>
        <p:nvSpPr>
          <p:cNvPr id="6" name="Footer Placeholder 4"/>
          <p:cNvSpPr>
            <a:spLocks noGrp="1"/>
          </p:cNvSpPr>
          <p:nvPr>
            <p:ph type="ftr" sz="quarter" idx="11"/>
          </p:nvPr>
        </p:nvSpPr>
        <p:spPr/>
        <p:txBody>
          <a:bodyPr/>
          <a:lstStyle>
            <a:lvl1pPr>
              <a:defRPr/>
            </a:lvl1pPr>
          </a:lstStyle>
          <a:p>
            <a:pPr>
              <a:defRPr/>
            </a:pPr>
            <a:r>
              <a:rPr lang="en-US"/>
              <a:t>Citizens in Support of the Sea Services</a:t>
            </a:r>
          </a:p>
        </p:txBody>
      </p:sp>
      <p:sp>
        <p:nvSpPr>
          <p:cNvPr id="7" name="Slide Number Placeholder 5"/>
          <p:cNvSpPr>
            <a:spLocks noGrp="1"/>
          </p:cNvSpPr>
          <p:nvPr>
            <p:ph type="sldNum" sz="quarter" idx="12"/>
          </p:nvPr>
        </p:nvSpPr>
        <p:spPr/>
        <p:txBody>
          <a:bodyPr/>
          <a:lstStyle>
            <a:lvl1pPr>
              <a:defRPr/>
            </a:lvl1pPr>
          </a:lstStyle>
          <a:p>
            <a:pPr>
              <a:defRPr/>
            </a:pPr>
            <a:fld id="{773D3685-C5FE-4EE1-9C35-62260573714C}"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p:cNvSpPr>
            <a:spLocks noGrp="1"/>
          </p:cNvSpPr>
          <p:nvPr>
            <p:ph type="dt" sz="half" idx="10"/>
          </p:nvPr>
        </p:nvSpPr>
        <p:spPr/>
        <p:txBody>
          <a:bodyPr/>
          <a:lstStyle>
            <a:lvl1pPr>
              <a:defRPr/>
            </a:lvl1pPr>
          </a:lstStyle>
          <a:p>
            <a:pPr>
              <a:defRPr/>
            </a:pPr>
            <a:r>
              <a:rPr lang="en-US"/>
              <a:t>‹#›</a:t>
            </a:r>
          </a:p>
        </p:txBody>
      </p:sp>
      <p:sp>
        <p:nvSpPr>
          <p:cNvPr id="8" name="Footer Placeholder 4"/>
          <p:cNvSpPr>
            <a:spLocks noGrp="1"/>
          </p:cNvSpPr>
          <p:nvPr>
            <p:ph type="ftr" sz="quarter" idx="11"/>
          </p:nvPr>
        </p:nvSpPr>
        <p:spPr/>
        <p:txBody>
          <a:bodyPr/>
          <a:lstStyle>
            <a:lvl1pPr>
              <a:defRPr/>
            </a:lvl1pPr>
          </a:lstStyle>
          <a:p>
            <a:pPr>
              <a:defRPr/>
            </a:pPr>
            <a:r>
              <a:rPr lang="en-US"/>
              <a:t>Citizens in Support of the Sea Services</a:t>
            </a:r>
          </a:p>
        </p:txBody>
      </p:sp>
      <p:sp>
        <p:nvSpPr>
          <p:cNvPr id="9" name="Slide Number Placeholder 5"/>
          <p:cNvSpPr>
            <a:spLocks noGrp="1"/>
          </p:cNvSpPr>
          <p:nvPr>
            <p:ph type="sldNum" sz="quarter" idx="12"/>
          </p:nvPr>
        </p:nvSpPr>
        <p:spPr/>
        <p:txBody>
          <a:bodyPr/>
          <a:lstStyle>
            <a:lvl1pPr>
              <a:defRPr/>
            </a:lvl1pPr>
          </a:lstStyle>
          <a:p>
            <a:pPr>
              <a:defRPr/>
            </a:pPr>
            <a:fld id="{DFB97ACE-CB4B-4594-A926-0056EE9B1107}"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p:cNvSpPr>
            <a:spLocks noGrp="1"/>
          </p:cNvSpPr>
          <p:nvPr>
            <p:ph type="dt" sz="half" idx="10"/>
          </p:nvPr>
        </p:nvSpPr>
        <p:spPr/>
        <p:txBody>
          <a:bodyPr/>
          <a:lstStyle>
            <a:lvl1pPr>
              <a:defRPr/>
            </a:lvl1pPr>
          </a:lstStyle>
          <a:p>
            <a:pPr>
              <a:defRPr/>
            </a:pPr>
            <a:r>
              <a:rPr lang="en-US"/>
              <a:t>‹#›</a:t>
            </a:r>
          </a:p>
        </p:txBody>
      </p:sp>
      <p:sp>
        <p:nvSpPr>
          <p:cNvPr id="4" name="Footer Placeholder 4"/>
          <p:cNvSpPr>
            <a:spLocks noGrp="1"/>
          </p:cNvSpPr>
          <p:nvPr>
            <p:ph type="ftr" sz="quarter" idx="11"/>
          </p:nvPr>
        </p:nvSpPr>
        <p:spPr/>
        <p:txBody>
          <a:bodyPr/>
          <a:lstStyle>
            <a:lvl1pPr>
              <a:defRPr/>
            </a:lvl1pPr>
          </a:lstStyle>
          <a:p>
            <a:pPr>
              <a:defRPr/>
            </a:pPr>
            <a:r>
              <a:rPr lang="en-US"/>
              <a:t>Citizens in Support of the Sea Services</a:t>
            </a:r>
          </a:p>
        </p:txBody>
      </p:sp>
      <p:sp>
        <p:nvSpPr>
          <p:cNvPr id="5" name="Slide Number Placeholder 5"/>
          <p:cNvSpPr>
            <a:spLocks noGrp="1"/>
          </p:cNvSpPr>
          <p:nvPr>
            <p:ph type="sldNum" sz="quarter" idx="12"/>
          </p:nvPr>
        </p:nvSpPr>
        <p:spPr/>
        <p:txBody>
          <a:bodyPr/>
          <a:lstStyle>
            <a:lvl1pPr>
              <a:defRPr/>
            </a:lvl1pPr>
          </a:lstStyle>
          <a:p>
            <a:pPr>
              <a:defRPr/>
            </a:pPr>
            <a:fld id="{F6D02D89-5937-4513-9B05-F5B505AC3500}"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r>
              <a:rPr lang="en-US"/>
              <a:t>‹#›</a:t>
            </a:r>
          </a:p>
        </p:txBody>
      </p:sp>
      <p:sp>
        <p:nvSpPr>
          <p:cNvPr id="3" name="Footer Placeholder 4"/>
          <p:cNvSpPr>
            <a:spLocks noGrp="1"/>
          </p:cNvSpPr>
          <p:nvPr>
            <p:ph type="ftr" sz="quarter" idx="11"/>
          </p:nvPr>
        </p:nvSpPr>
        <p:spPr/>
        <p:txBody>
          <a:bodyPr/>
          <a:lstStyle>
            <a:lvl1pPr>
              <a:defRPr/>
            </a:lvl1pPr>
          </a:lstStyle>
          <a:p>
            <a:pPr>
              <a:defRPr/>
            </a:pPr>
            <a:r>
              <a:rPr lang="en-US"/>
              <a:t>Citizens in Support of the Sea Services</a:t>
            </a:r>
          </a:p>
        </p:txBody>
      </p:sp>
      <p:sp>
        <p:nvSpPr>
          <p:cNvPr id="4" name="Slide Number Placeholder 5"/>
          <p:cNvSpPr>
            <a:spLocks noGrp="1"/>
          </p:cNvSpPr>
          <p:nvPr>
            <p:ph type="sldNum" sz="quarter" idx="12"/>
          </p:nvPr>
        </p:nvSpPr>
        <p:spPr/>
        <p:txBody>
          <a:bodyPr/>
          <a:lstStyle>
            <a:lvl1pPr>
              <a:defRPr/>
            </a:lvl1pPr>
          </a:lstStyle>
          <a:p>
            <a:pPr>
              <a:defRPr/>
            </a:pPr>
            <a:fld id="{893CC0C7-9A9C-447D-BE2D-BD5FFC030DE7}"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r>
              <a:rPr lang="en-US"/>
              <a:t>‹#›</a:t>
            </a:r>
          </a:p>
        </p:txBody>
      </p:sp>
      <p:sp>
        <p:nvSpPr>
          <p:cNvPr id="6" name="Footer Placeholder 4"/>
          <p:cNvSpPr>
            <a:spLocks noGrp="1"/>
          </p:cNvSpPr>
          <p:nvPr>
            <p:ph type="ftr" sz="quarter" idx="11"/>
          </p:nvPr>
        </p:nvSpPr>
        <p:spPr/>
        <p:txBody>
          <a:bodyPr/>
          <a:lstStyle>
            <a:lvl1pPr>
              <a:defRPr/>
            </a:lvl1pPr>
          </a:lstStyle>
          <a:p>
            <a:pPr>
              <a:defRPr/>
            </a:pPr>
            <a:r>
              <a:rPr lang="en-US"/>
              <a:t>Citizens in Support of the Sea Services</a:t>
            </a:r>
          </a:p>
        </p:txBody>
      </p:sp>
      <p:sp>
        <p:nvSpPr>
          <p:cNvPr id="7" name="Slide Number Placeholder 5"/>
          <p:cNvSpPr>
            <a:spLocks noGrp="1"/>
          </p:cNvSpPr>
          <p:nvPr>
            <p:ph type="sldNum" sz="quarter" idx="12"/>
          </p:nvPr>
        </p:nvSpPr>
        <p:spPr/>
        <p:txBody>
          <a:bodyPr/>
          <a:lstStyle>
            <a:lvl1pPr>
              <a:defRPr/>
            </a:lvl1pPr>
          </a:lstStyle>
          <a:p>
            <a:pPr>
              <a:defRPr/>
            </a:pPr>
            <a:fld id="{367171C1-2F55-44C8-B56C-E2A760FDA70A}"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r>
              <a:rPr lang="en-US"/>
              <a:t>‹#›</a:t>
            </a:r>
          </a:p>
        </p:txBody>
      </p:sp>
      <p:sp>
        <p:nvSpPr>
          <p:cNvPr id="6" name="Footer Placeholder 4"/>
          <p:cNvSpPr>
            <a:spLocks noGrp="1"/>
          </p:cNvSpPr>
          <p:nvPr>
            <p:ph type="ftr" sz="quarter" idx="11"/>
          </p:nvPr>
        </p:nvSpPr>
        <p:spPr/>
        <p:txBody>
          <a:bodyPr/>
          <a:lstStyle>
            <a:lvl1pPr>
              <a:defRPr/>
            </a:lvl1pPr>
          </a:lstStyle>
          <a:p>
            <a:pPr>
              <a:defRPr/>
            </a:pPr>
            <a:r>
              <a:rPr lang="en-US"/>
              <a:t>Citizens in Support of the Sea Services</a:t>
            </a:r>
          </a:p>
        </p:txBody>
      </p:sp>
      <p:sp>
        <p:nvSpPr>
          <p:cNvPr id="7" name="Slide Number Placeholder 5"/>
          <p:cNvSpPr>
            <a:spLocks noGrp="1"/>
          </p:cNvSpPr>
          <p:nvPr>
            <p:ph type="sldNum" sz="quarter" idx="12"/>
          </p:nvPr>
        </p:nvSpPr>
        <p:spPr/>
        <p:txBody>
          <a:bodyPr/>
          <a:lstStyle>
            <a:lvl1pPr>
              <a:defRPr/>
            </a:lvl1pPr>
          </a:lstStyle>
          <a:p>
            <a:pPr>
              <a:defRPr/>
            </a:pPr>
            <a:fld id="{CAB52086-40E1-4551-B196-D078E4DACACA}"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wrap="square" lIns="91440" tIns="45720" rIns="91440" bIns="45720" numCol="1" anchor="ctr" anchorCtr="0" compatLnSpc="1">
            <a:prstTxWarp prst="textNoShape">
              <a:avLst/>
            </a:prstTxWarp>
          </a:bodyPr>
          <a:lstStyle>
            <a:lvl1pPr>
              <a:defRPr sz="1200" smtClean="0">
                <a:solidFill>
                  <a:srgbClr val="898989"/>
                </a:solidFill>
                <a:latin typeface="Calibri" pitchFamily="34" charset="0"/>
                <a:ea typeface="ＭＳ Ｐゴシック" charset="-128"/>
                <a:cs typeface="+mn-cs"/>
              </a:defRPr>
            </a:lvl1pPr>
          </a:lstStyle>
          <a:p>
            <a:pPr>
              <a:defRPr/>
            </a:pPr>
            <a:r>
              <a:rPr lang="en-US"/>
              <a:t>‹#›</a:t>
            </a: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ea typeface="+mn-ea"/>
                <a:cs typeface="+mn-cs"/>
              </a:defRPr>
            </a:lvl1pPr>
          </a:lstStyle>
          <a:p>
            <a:pPr>
              <a:defRPr/>
            </a:pPr>
            <a:r>
              <a:rPr lang="en-US"/>
              <a:t>Citizens in Support of the Sea Services</a:t>
            </a:r>
          </a:p>
        </p:txBody>
      </p:sp>
      <p:sp>
        <p:nvSpPr>
          <p:cNvPr id="6" name="Slide Number Placeholder 5"/>
          <p:cNvSpPr>
            <a:spLocks noGrp="1"/>
          </p:cNvSpPr>
          <p:nvPr>
            <p:ph type="sldNum" sz="quarter" idx="4"/>
          </p:nvPr>
        </p:nvSpPr>
        <p:spPr>
          <a:xfrm>
            <a:off x="457200" y="632460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latin typeface="Calibri" pitchFamily="34" charset="0"/>
                <a:ea typeface="ＭＳ Ｐゴシック" charset="-128"/>
                <a:cs typeface="+mn-cs"/>
              </a:defRPr>
            </a:lvl1pPr>
          </a:lstStyle>
          <a:p>
            <a:pPr>
              <a:defRPr/>
            </a:pPr>
            <a:fld id="{14BAD66E-F781-4C09-B7A9-03191C21E53C}"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59" r:id="rId1"/>
    <p:sldLayoutId id="2147483660" r:id="rId2"/>
    <p:sldLayoutId id="2147483658" r:id="rId3"/>
    <p:sldLayoutId id="2147483657" r:id="rId4"/>
    <p:sldLayoutId id="2147483656" r:id="rId5"/>
    <p:sldLayoutId id="2147483655" r:id="rId6"/>
    <p:sldLayoutId id="2147483654" r:id="rId7"/>
    <p:sldLayoutId id="2147483653" r:id="rId8"/>
    <p:sldLayoutId id="2147483652" r:id="rId9"/>
    <p:sldLayoutId id="2147483651" r:id="rId10"/>
    <p:sldLayoutId id="2147483650" r:id="rId11"/>
  </p:sldLayoutIdLst>
  <p:hf hdr="0" dt="0"/>
  <p:txStyles>
    <p:titleStyle>
      <a:lvl1pPr algn="ctr" rtl="0" eaLnBrk="0" fontAlgn="base" hangingPunct="0">
        <a:spcBef>
          <a:spcPct val="0"/>
        </a:spcBef>
        <a:spcAft>
          <a:spcPct val="0"/>
        </a:spcAft>
        <a:defRPr sz="4400" kern="1200">
          <a:solidFill>
            <a:schemeClr val="tx1"/>
          </a:solidFill>
          <a:latin typeface="+mj-lt"/>
          <a:ea typeface="ＭＳ Ｐゴシック" charset="0"/>
          <a:cs typeface="ＭＳ Ｐゴシック"/>
        </a:defRPr>
      </a:lvl1pPr>
      <a:lvl2pPr algn="ctr" rtl="0" eaLnBrk="0" fontAlgn="base" hangingPunct="0">
        <a:spcBef>
          <a:spcPct val="0"/>
        </a:spcBef>
        <a:spcAft>
          <a:spcPct val="0"/>
        </a:spcAft>
        <a:defRPr sz="4400">
          <a:solidFill>
            <a:schemeClr val="tx1"/>
          </a:solidFill>
          <a:latin typeface="Calibri" pitchFamily="34" charset="0"/>
          <a:ea typeface="ＭＳ Ｐゴシック" charset="0"/>
          <a:cs typeface="ＭＳ Ｐゴシック"/>
        </a:defRPr>
      </a:lvl2pPr>
      <a:lvl3pPr algn="ctr" rtl="0" eaLnBrk="0" fontAlgn="base" hangingPunct="0">
        <a:spcBef>
          <a:spcPct val="0"/>
        </a:spcBef>
        <a:spcAft>
          <a:spcPct val="0"/>
        </a:spcAft>
        <a:defRPr sz="4400">
          <a:solidFill>
            <a:schemeClr val="tx1"/>
          </a:solidFill>
          <a:latin typeface="Calibri" pitchFamily="34" charset="0"/>
          <a:ea typeface="ＭＳ Ｐゴシック" charset="0"/>
          <a:cs typeface="ＭＳ Ｐゴシック"/>
        </a:defRPr>
      </a:lvl3pPr>
      <a:lvl4pPr algn="ctr" rtl="0" eaLnBrk="0" fontAlgn="base" hangingPunct="0">
        <a:spcBef>
          <a:spcPct val="0"/>
        </a:spcBef>
        <a:spcAft>
          <a:spcPct val="0"/>
        </a:spcAft>
        <a:defRPr sz="4400">
          <a:solidFill>
            <a:schemeClr val="tx1"/>
          </a:solidFill>
          <a:latin typeface="Calibri" pitchFamily="34" charset="0"/>
          <a:ea typeface="ＭＳ Ｐゴシック" charset="0"/>
          <a:cs typeface="ＭＳ Ｐゴシック"/>
        </a:defRPr>
      </a:lvl4pPr>
      <a:lvl5pPr algn="ctr" rtl="0" eaLnBrk="0" fontAlgn="base" hangingPunct="0">
        <a:spcBef>
          <a:spcPct val="0"/>
        </a:spcBef>
        <a:spcAft>
          <a:spcPct val="0"/>
        </a:spcAft>
        <a:defRPr sz="4400">
          <a:solidFill>
            <a:schemeClr val="tx1"/>
          </a:solidFill>
          <a:latin typeface="Calibri" pitchFamily="34" charset="0"/>
          <a:ea typeface="ＭＳ Ｐゴシック" charset="0"/>
          <a:cs typeface="ＭＳ Ｐゴシック"/>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itchFamily="34" charset="0"/>
        <a:buChar char="•"/>
        <a:defRPr sz="3200" kern="1200">
          <a:solidFill>
            <a:schemeClr val="tx1"/>
          </a:solidFill>
          <a:latin typeface="+mn-lt"/>
          <a:ea typeface="ＭＳ Ｐゴシック" charset="0"/>
          <a:cs typeface="ＭＳ Ｐゴシック"/>
        </a:defRPr>
      </a:lvl1pPr>
      <a:lvl2pPr marL="742950" indent="-285750" algn="l" rtl="0" eaLnBrk="0" fontAlgn="base" hangingPunct="0">
        <a:spcBef>
          <a:spcPct val="20000"/>
        </a:spcBef>
        <a:spcAft>
          <a:spcPct val="0"/>
        </a:spcAft>
        <a:buFont typeface="Arial" pitchFamily="34" charset="0"/>
        <a:buChar char="–"/>
        <a:defRPr sz="2800" kern="1200">
          <a:solidFill>
            <a:schemeClr val="tx1"/>
          </a:solidFill>
          <a:latin typeface="+mn-lt"/>
          <a:ea typeface="ＭＳ Ｐゴシック" charset="0"/>
          <a:cs typeface="ＭＳ Ｐゴシック"/>
        </a:defRPr>
      </a:lvl2pPr>
      <a:lvl3pPr marL="1143000" indent="-228600" algn="l" rtl="0" eaLnBrk="0" fontAlgn="base" hangingPunct="0">
        <a:spcBef>
          <a:spcPct val="20000"/>
        </a:spcBef>
        <a:spcAft>
          <a:spcPct val="0"/>
        </a:spcAft>
        <a:buFont typeface="Arial" pitchFamily="34" charset="0"/>
        <a:buChar char="•"/>
        <a:defRPr sz="2400" kern="1200">
          <a:solidFill>
            <a:schemeClr val="tx1"/>
          </a:solidFill>
          <a:latin typeface="+mn-lt"/>
          <a:ea typeface="ＭＳ Ｐゴシック" charset="0"/>
          <a:cs typeface="ＭＳ Ｐゴシック"/>
        </a:defRPr>
      </a:lvl3pPr>
      <a:lvl4pPr marL="1600200" indent="-228600" algn="l" rtl="0" eaLnBrk="0" fontAlgn="base" hangingPunct="0">
        <a:spcBef>
          <a:spcPct val="20000"/>
        </a:spcBef>
        <a:spcAft>
          <a:spcPct val="0"/>
        </a:spcAft>
        <a:buFont typeface="Arial" pitchFamily="34" charset="0"/>
        <a:buChar char="–"/>
        <a:defRPr sz="2000" kern="1200">
          <a:solidFill>
            <a:schemeClr val="tx1"/>
          </a:solidFill>
          <a:latin typeface="+mn-lt"/>
          <a:ea typeface="ＭＳ Ｐゴシック" charset="0"/>
          <a:cs typeface="ＭＳ Ｐゴシック"/>
        </a:defRPr>
      </a:lvl4pPr>
      <a:lvl5pPr marL="2057400" indent="-228600" algn="l" rtl="0" eaLnBrk="0" fontAlgn="base" hangingPunct="0">
        <a:spcBef>
          <a:spcPct val="20000"/>
        </a:spcBef>
        <a:spcAft>
          <a:spcPct val="0"/>
        </a:spcAft>
        <a:buFont typeface="Arial" pitchFamily="34" charset="0"/>
        <a:buChar char="»"/>
        <a:defRPr sz="2000" kern="1200">
          <a:solidFill>
            <a:schemeClr val="tx1"/>
          </a:solidFill>
          <a:latin typeface="+mn-lt"/>
          <a:ea typeface="ＭＳ Ｐゴシック" charset="0"/>
          <a:cs typeface="ＭＳ Ｐゴシック"/>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7"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3.jpe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image" Target="../media/image3.jpeg"/><Relationship Id="rId4" Type="http://schemas.openxmlformats.org/officeDocument/2006/relationships/image" Target="../media/image2.png"/></Relationships>
</file>

<file path=ppt/slides/_rels/slide1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14.jpeg"/><Relationship Id="rId5" Type="http://schemas.openxmlformats.org/officeDocument/2006/relationships/image" Target="../media/image3.jpeg"/><Relationship Id="rId4" Type="http://schemas.openxmlformats.org/officeDocument/2006/relationships/image" Target="../media/image2.png"/></Relationships>
</file>

<file path=ppt/slides/_rels/slide1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2.xml"/><Relationship Id="rId1" Type="http://schemas.openxmlformats.org/officeDocument/2006/relationships/slideLayout" Target="../slideLayouts/slideLayout2.xml"/><Relationship Id="rId5" Type="http://schemas.openxmlformats.org/officeDocument/2006/relationships/image" Target="../media/image3.jpeg"/><Relationship Id="rId4" Type="http://schemas.openxmlformats.org/officeDocument/2006/relationships/image" Target="../media/image2.png"/></Relationships>
</file>

<file path=ppt/slides/_rels/slide13.xml.rels><?xml version="1.0" encoding="UTF-8" standalone="yes"?>
<Relationships xmlns="http://schemas.openxmlformats.org/package/2006/relationships"><Relationship Id="rId3" Type="http://schemas.openxmlformats.org/officeDocument/2006/relationships/image" Target="../media/image1.jpeg"/><Relationship Id="rId7" Type="http://schemas.openxmlformats.org/officeDocument/2006/relationships/image" Target="../media/image16.png"/><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image" Target="../media/image15.png"/><Relationship Id="rId5" Type="http://schemas.openxmlformats.org/officeDocument/2006/relationships/image" Target="../media/image3.jpeg"/><Relationship Id="rId4" Type="http://schemas.openxmlformats.org/officeDocument/2006/relationships/image" Target="../media/image2.png"/></Relationships>
</file>

<file path=ppt/slides/_rels/slide1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4.xml"/><Relationship Id="rId1" Type="http://schemas.openxmlformats.org/officeDocument/2006/relationships/slideLayout" Target="../slideLayouts/slideLayout2.xml"/><Relationship Id="rId5" Type="http://schemas.openxmlformats.org/officeDocument/2006/relationships/image" Target="../media/image3.jpeg"/><Relationship Id="rId4" Type="http://schemas.openxmlformats.org/officeDocument/2006/relationships/image" Target="../media/image2.png"/></Relationships>
</file>

<file path=ppt/slides/_rels/slide1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image" Target="../media/image17.emf"/><Relationship Id="rId5" Type="http://schemas.openxmlformats.org/officeDocument/2006/relationships/image" Target="../media/image3.jpeg"/><Relationship Id="rId4" Type="http://schemas.openxmlformats.org/officeDocument/2006/relationships/image" Target="../media/image2.png"/></Relationships>
</file>

<file path=ppt/slides/_rels/slide1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image" Target="../media/image18.jpg"/><Relationship Id="rId5" Type="http://schemas.openxmlformats.org/officeDocument/2006/relationships/image" Target="../media/image3.jpeg"/><Relationship Id="rId4" Type="http://schemas.openxmlformats.org/officeDocument/2006/relationships/image" Target="../media/image2.png"/></Relationships>
</file>

<file path=ppt/slides/_rels/slide1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image" Target="../media/image19.jpeg"/><Relationship Id="rId5" Type="http://schemas.openxmlformats.org/officeDocument/2006/relationships/image" Target="../media/image3.jpeg"/><Relationship Id="rId4" Type="http://schemas.openxmlformats.org/officeDocument/2006/relationships/image" Target="../media/image2.png"/></Relationships>
</file>

<file path=ppt/slides/_rels/slide1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8.xml"/><Relationship Id="rId1" Type="http://schemas.openxmlformats.org/officeDocument/2006/relationships/slideLayout" Target="../slideLayouts/slideLayout2.xml"/><Relationship Id="rId5" Type="http://schemas.openxmlformats.org/officeDocument/2006/relationships/image" Target="../media/image3.jpeg"/><Relationship Id="rId4" Type="http://schemas.openxmlformats.org/officeDocument/2006/relationships/image" Target="../media/image2.png"/></Relationships>
</file>

<file path=ppt/slides/_rels/slide1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9.xml"/><Relationship Id="rId1" Type="http://schemas.openxmlformats.org/officeDocument/2006/relationships/slideLayout" Target="../slideLayouts/slideLayout2.xml"/><Relationship Id="rId6" Type="http://schemas.openxmlformats.org/officeDocument/2006/relationships/image" Target="../media/image20.jpg"/><Relationship Id="rId5" Type="http://schemas.openxmlformats.org/officeDocument/2006/relationships/image" Target="../media/image3.jpeg"/><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3.jpeg"/><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6.jpeg"/><Relationship Id="rId5" Type="http://schemas.openxmlformats.org/officeDocument/2006/relationships/image" Target="../media/image3.jpeg"/><Relationship Id="rId4" Type="http://schemas.openxmlformats.org/officeDocument/2006/relationships/image" Target="../media/image2.png"/></Relationships>
</file>

<file path=ppt/slides/_rels/slide4.xml.rels><?xml version="1.0" encoding="UTF-8" standalone="yes"?>
<Relationships xmlns="http://schemas.openxmlformats.org/package/2006/relationships"><Relationship Id="rId3" Type="http://schemas.openxmlformats.org/officeDocument/2006/relationships/image" Target="../media/image1.jpeg"/><Relationship Id="rId7"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3.jpeg"/><Relationship Id="rId4" Type="http://schemas.openxmlformats.org/officeDocument/2006/relationships/image" Target="../media/image2.png"/></Relationships>
</file>

<file path=ppt/slides/_rels/slide5.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1.jpeg"/><Relationship Id="rId7" Type="http://schemas.openxmlformats.org/officeDocument/2006/relationships/image" Target="../media/image10.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9.png"/><Relationship Id="rId5" Type="http://schemas.openxmlformats.org/officeDocument/2006/relationships/image" Target="../media/image3.jpeg"/><Relationship Id="rId4" Type="http://schemas.openxmlformats.org/officeDocument/2006/relationships/image" Target="../media/image2.png"/></Relationships>
</file>

<file path=ppt/slides/_rels/slide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12.png"/><Relationship Id="rId5" Type="http://schemas.openxmlformats.org/officeDocument/2006/relationships/image" Target="../media/image3.jpeg"/><Relationship Id="rId4" Type="http://schemas.openxmlformats.org/officeDocument/2006/relationships/image" Target="../media/image2.png"/></Relationships>
</file>

<file path=ppt/slides/_rels/slide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3.jpeg"/><Relationship Id="rId4" Type="http://schemas.openxmlformats.org/officeDocument/2006/relationships/image" Target="../media/image2.png"/></Relationships>
</file>

<file path=ppt/slides/_rels/slide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3.jpeg"/><Relationship Id="rId4" Type="http://schemas.openxmlformats.org/officeDocument/2006/relationships/image" Target="../media/image2.png"/></Relationships>
</file>

<file path=ppt/slides/_rels/slide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13.png"/><Relationship Id="rId5" Type="http://schemas.openxmlformats.org/officeDocument/2006/relationships/image" Target="../media/image3.jpeg"/><Relationship Id="rId4"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5400" y="274638"/>
            <a:ext cx="7010400" cy="639762"/>
          </a:xfrm>
        </p:spPr>
        <p:txBody>
          <a:bodyPr rtlCol="0">
            <a:normAutofit/>
          </a:bodyPr>
          <a:lstStyle/>
          <a:p>
            <a:pPr eaLnBrk="1" fontAlgn="auto" hangingPunct="1">
              <a:spcAft>
                <a:spcPts val="0"/>
              </a:spcAft>
              <a:defRPr/>
            </a:pPr>
            <a:r>
              <a:rPr lang="en-US" sz="2200" b="1" i="1" dirty="0">
                <a:solidFill>
                  <a:schemeClr val="tx2">
                    <a:lumMod val="75000"/>
                  </a:schemeClr>
                </a:solidFill>
                <a:latin typeface="Lucida Fax" pitchFamily="18" charset="0"/>
                <a:ea typeface="+mj-ea"/>
                <a:cs typeface="+mj-cs"/>
              </a:rPr>
              <a:t>Navy League of the United States</a:t>
            </a:r>
          </a:p>
        </p:txBody>
      </p:sp>
      <p:pic>
        <p:nvPicPr>
          <p:cNvPr id="15362" name="Picture 3" descr="NLUS_Logo_Color.jpg"/>
          <p:cNvPicPr>
            <a:picLocks noChangeAspect="1"/>
          </p:cNvPicPr>
          <p:nvPr/>
        </p:nvPicPr>
        <p:blipFill>
          <a:blip r:embed="rId3" cstate="print"/>
          <a:srcRect/>
          <a:stretch>
            <a:fillRect/>
          </a:stretch>
        </p:blipFill>
        <p:spPr bwMode="auto">
          <a:xfrm>
            <a:off x="0" y="0"/>
            <a:ext cx="1006475" cy="1006475"/>
          </a:xfrm>
          <a:prstGeom prst="rect">
            <a:avLst/>
          </a:prstGeom>
          <a:noFill/>
          <a:ln w="9525">
            <a:noFill/>
            <a:miter lim="800000"/>
            <a:headEnd/>
            <a:tailEnd/>
          </a:ln>
        </p:spPr>
      </p:pic>
      <p:pic>
        <p:nvPicPr>
          <p:cNvPr id="15363" name="Picture 4" descr="Blue yellow arrows.png"/>
          <p:cNvPicPr>
            <a:picLocks noChangeAspect="1"/>
          </p:cNvPicPr>
          <p:nvPr/>
        </p:nvPicPr>
        <p:blipFill>
          <a:blip r:embed="rId4" cstate="print"/>
          <a:srcRect/>
          <a:stretch>
            <a:fillRect/>
          </a:stretch>
        </p:blipFill>
        <p:spPr bwMode="auto">
          <a:xfrm>
            <a:off x="685800" y="914400"/>
            <a:ext cx="7935913" cy="390525"/>
          </a:xfrm>
          <a:prstGeom prst="rect">
            <a:avLst/>
          </a:prstGeom>
          <a:noFill/>
          <a:ln w="9525">
            <a:noFill/>
            <a:miter lim="800000"/>
            <a:headEnd/>
            <a:tailEnd/>
          </a:ln>
        </p:spPr>
      </p:pic>
      <p:pic>
        <p:nvPicPr>
          <p:cNvPr id="15364" name="Picture 5" descr="Blue yellow arrows.png"/>
          <p:cNvPicPr>
            <a:picLocks noChangeAspect="1"/>
          </p:cNvPicPr>
          <p:nvPr/>
        </p:nvPicPr>
        <p:blipFill>
          <a:blip r:embed="rId4" cstate="print"/>
          <a:srcRect/>
          <a:stretch>
            <a:fillRect/>
          </a:stretch>
        </p:blipFill>
        <p:spPr bwMode="auto">
          <a:xfrm>
            <a:off x="609600" y="6019800"/>
            <a:ext cx="7935913" cy="390525"/>
          </a:xfrm>
          <a:prstGeom prst="rect">
            <a:avLst/>
          </a:prstGeom>
          <a:noFill/>
          <a:ln w="9525">
            <a:noFill/>
            <a:miter lim="800000"/>
            <a:headEnd/>
            <a:tailEnd/>
          </a:ln>
        </p:spPr>
      </p:pic>
      <p:pic>
        <p:nvPicPr>
          <p:cNvPr id="15365" name="Picture 6" descr="nlus-logo-color-small.jpg"/>
          <p:cNvPicPr>
            <a:picLocks noChangeAspect="1"/>
          </p:cNvPicPr>
          <p:nvPr/>
        </p:nvPicPr>
        <p:blipFill>
          <a:blip r:embed="rId5" cstate="print"/>
          <a:srcRect/>
          <a:stretch>
            <a:fillRect/>
          </a:stretch>
        </p:blipFill>
        <p:spPr bwMode="auto">
          <a:xfrm>
            <a:off x="8504238" y="6218238"/>
            <a:ext cx="639762" cy="639762"/>
          </a:xfrm>
          <a:prstGeom prst="rect">
            <a:avLst/>
          </a:prstGeom>
          <a:noFill/>
          <a:ln w="9525">
            <a:noFill/>
            <a:miter lim="800000"/>
            <a:headEnd/>
            <a:tailEnd/>
          </a:ln>
        </p:spPr>
      </p:pic>
      <p:sp>
        <p:nvSpPr>
          <p:cNvPr id="9" name="Footer Placeholder 8"/>
          <p:cNvSpPr>
            <a:spLocks noGrp="1"/>
          </p:cNvSpPr>
          <p:nvPr>
            <p:ph type="ftr" sz="quarter" idx="11"/>
          </p:nvPr>
        </p:nvSpPr>
        <p:spPr/>
        <p:txBody>
          <a:bodyPr/>
          <a:lstStyle/>
          <a:p>
            <a:pPr>
              <a:defRPr/>
            </a:pPr>
            <a:r>
              <a:rPr lang="en-US"/>
              <a:t>Citizens in Support of the Sea Services</a:t>
            </a:r>
          </a:p>
        </p:txBody>
      </p:sp>
      <p:sp>
        <p:nvSpPr>
          <p:cNvPr id="15367" name="Rectangle 9"/>
          <p:cNvSpPr>
            <a:spLocks noChangeArrowheads="1"/>
          </p:cNvSpPr>
          <p:nvPr/>
        </p:nvSpPr>
        <p:spPr bwMode="auto">
          <a:xfrm>
            <a:off x="0" y="1447800"/>
            <a:ext cx="9067800" cy="954107"/>
          </a:xfrm>
          <a:prstGeom prst="rect">
            <a:avLst/>
          </a:prstGeom>
          <a:noFill/>
          <a:ln w="9525">
            <a:noFill/>
            <a:miter lim="800000"/>
            <a:headEnd/>
            <a:tailEnd/>
          </a:ln>
        </p:spPr>
        <p:txBody>
          <a:bodyPr>
            <a:spAutoFit/>
          </a:bodyPr>
          <a:lstStyle/>
          <a:p>
            <a:pPr algn="ctr"/>
            <a:r>
              <a:rPr lang="en-US" sz="2800" b="1" dirty="0">
                <a:latin typeface="+mn-lt"/>
              </a:rPr>
              <a:t>A Critical  Economic &amp; National Security Asset:</a:t>
            </a:r>
          </a:p>
          <a:p>
            <a:pPr algn="ctr"/>
            <a:r>
              <a:rPr lang="en-US" sz="2800" b="1" dirty="0">
                <a:latin typeface="+mn-lt"/>
              </a:rPr>
              <a:t>U.S.–Flag Merchant Marine</a:t>
            </a:r>
          </a:p>
        </p:txBody>
      </p:sp>
      <p:pic>
        <p:nvPicPr>
          <p:cNvPr id="15368" name="Picture 10"/>
          <p:cNvPicPr>
            <a:picLocks noGrp="1" noChangeAspect="1" noChangeArrowheads="1"/>
          </p:cNvPicPr>
          <p:nvPr>
            <p:ph idx="1"/>
          </p:nvPr>
        </p:nvPicPr>
        <p:blipFill>
          <a:blip r:embed="rId6" cstate="print"/>
          <a:srcRect/>
          <a:stretch>
            <a:fillRect/>
          </a:stretch>
        </p:blipFill>
        <p:spPr>
          <a:xfrm>
            <a:off x="4653756" y="2651105"/>
            <a:ext cx="3743325" cy="2839687"/>
          </a:xfrm>
        </p:spPr>
      </p:pic>
      <p:pic>
        <p:nvPicPr>
          <p:cNvPr id="15369" name="Picture 11"/>
          <p:cNvPicPr>
            <a:picLocks noChangeAspect="1" noChangeArrowheads="1"/>
          </p:cNvPicPr>
          <p:nvPr/>
        </p:nvPicPr>
        <p:blipFill>
          <a:blip r:embed="rId7" cstate="print"/>
          <a:srcRect/>
          <a:stretch>
            <a:fillRect/>
          </a:stretch>
        </p:blipFill>
        <p:spPr bwMode="auto">
          <a:xfrm>
            <a:off x="796131" y="2633292"/>
            <a:ext cx="3781425" cy="2857500"/>
          </a:xfrm>
          <a:prstGeom prst="rect">
            <a:avLst/>
          </a:prstGeom>
          <a:noFill/>
          <a:ln w="9525">
            <a:noFill/>
            <a:miter lim="800000"/>
            <a:headEnd/>
            <a:tailEnd/>
          </a:ln>
        </p:spPr>
      </p:pic>
      <p:sp>
        <p:nvSpPr>
          <p:cNvPr id="15370" name="Slide Number Placeholder 10"/>
          <p:cNvSpPr>
            <a:spLocks noGrp="1"/>
          </p:cNvSpPr>
          <p:nvPr>
            <p:ph type="sldNum" sz="quarter" idx="12"/>
          </p:nvPr>
        </p:nvSpPr>
        <p:spPr bwMode="auto">
          <a:noFill/>
          <a:ln>
            <a:miter lim="800000"/>
            <a:headEnd/>
            <a:tailEnd/>
          </a:ln>
        </p:spPr>
        <p:txBody>
          <a:bodyPr/>
          <a:lstStyle/>
          <a:p>
            <a:fld id="{3622567B-637D-4325-9297-6FE5DBD2464F}" type="slidenum">
              <a:rPr lang="en-US" smtClean="0">
                <a:ea typeface="ＭＳ Ｐゴシック"/>
                <a:cs typeface="ＭＳ Ｐゴシック"/>
              </a:rPr>
              <a:pPr/>
              <a:t>1</a:t>
            </a:fld>
            <a:endParaRPr lang="en-US">
              <a:ea typeface="ＭＳ Ｐゴシック"/>
              <a:cs typeface="ＭＳ Ｐゴシック"/>
            </a:endParaRPr>
          </a:p>
        </p:txBody>
      </p:sp>
      <p:sp>
        <p:nvSpPr>
          <p:cNvPr id="3" name="TextBox 2"/>
          <p:cNvSpPr txBox="1"/>
          <p:nvPr/>
        </p:nvSpPr>
        <p:spPr>
          <a:xfrm>
            <a:off x="1042193" y="5649026"/>
            <a:ext cx="7223125" cy="369332"/>
          </a:xfrm>
          <a:prstGeom prst="rect">
            <a:avLst/>
          </a:prstGeom>
          <a:noFill/>
        </p:spPr>
        <p:txBody>
          <a:bodyPr wrap="square" rtlCol="0">
            <a:spAutoFit/>
          </a:bodyPr>
          <a:lstStyle/>
          <a:p>
            <a:pPr algn="ctr"/>
            <a:r>
              <a:rPr lang="en-US" dirty="0">
                <a:latin typeface="+mn-lt"/>
              </a:rPr>
              <a:t>For (Congressman/woman), (State/District), (Month) (Date), 2017</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5400" y="274638"/>
            <a:ext cx="7010400" cy="639762"/>
          </a:xfrm>
        </p:spPr>
        <p:txBody>
          <a:bodyPr rtlCol="0">
            <a:normAutofit/>
          </a:bodyPr>
          <a:lstStyle/>
          <a:p>
            <a:pPr eaLnBrk="1" fontAlgn="auto" hangingPunct="1">
              <a:spcAft>
                <a:spcPts val="0"/>
              </a:spcAft>
              <a:defRPr/>
            </a:pPr>
            <a:r>
              <a:rPr lang="en-US" sz="2200" b="1" i="1" dirty="0">
                <a:solidFill>
                  <a:schemeClr val="tx2">
                    <a:lumMod val="75000"/>
                  </a:schemeClr>
                </a:solidFill>
                <a:latin typeface="Lucida Fax" pitchFamily="18" charset="0"/>
                <a:ea typeface="+mj-ea"/>
                <a:cs typeface="+mj-cs"/>
              </a:rPr>
              <a:t>The Jones Act—UNDER ATTACK!</a:t>
            </a:r>
          </a:p>
        </p:txBody>
      </p:sp>
      <p:pic>
        <p:nvPicPr>
          <p:cNvPr id="37890" name="Picture 3" descr="NLUS_Logo_Color.jpg"/>
          <p:cNvPicPr>
            <a:picLocks noChangeAspect="1"/>
          </p:cNvPicPr>
          <p:nvPr/>
        </p:nvPicPr>
        <p:blipFill>
          <a:blip r:embed="rId3" cstate="print"/>
          <a:srcRect/>
          <a:stretch>
            <a:fillRect/>
          </a:stretch>
        </p:blipFill>
        <p:spPr bwMode="auto">
          <a:xfrm>
            <a:off x="0" y="0"/>
            <a:ext cx="1006475" cy="1006475"/>
          </a:xfrm>
          <a:prstGeom prst="rect">
            <a:avLst/>
          </a:prstGeom>
          <a:noFill/>
          <a:ln w="9525">
            <a:noFill/>
            <a:miter lim="800000"/>
            <a:headEnd/>
            <a:tailEnd/>
          </a:ln>
        </p:spPr>
      </p:pic>
      <p:pic>
        <p:nvPicPr>
          <p:cNvPr id="37891" name="Picture 4" descr="Blue yellow arrows.png"/>
          <p:cNvPicPr>
            <a:picLocks noChangeAspect="1"/>
          </p:cNvPicPr>
          <p:nvPr/>
        </p:nvPicPr>
        <p:blipFill>
          <a:blip r:embed="rId4" cstate="print"/>
          <a:srcRect/>
          <a:stretch>
            <a:fillRect/>
          </a:stretch>
        </p:blipFill>
        <p:spPr bwMode="auto">
          <a:xfrm>
            <a:off x="685800" y="914400"/>
            <a:ext cx="7935913" cy="390525"/>
          </a:xfrm>
          <a:prstGeom prst="rect">
            <a:avLst/>
          </a:prstGeom>
          <a:noFill/>
          <a:ln w="9525">
            <a:noFill/>
            <a:miter lim="800000"/>
            <a:headEnd/>
            <a:tailEnd/>
          </a:ln>
        </p:spPr>
      </p:pic>
      <p:pic>
        <p:nvPicPr>
          <p:cNvPr id="37892" name="Picture 5" descr="Blue yellow arrows.png"/>
          <p:cNvPicPr>
            <a:picLocks noChangeAspect="1"/>
          </p:cNvPicPr>
          <p:nvPr/>
        </p:nvPicPr>
        <p:blipFill>
          <a:blip r:embed="rId4" cstate="print"/>
          <a:srcRect/>
          <a:stretch>
            <a:fillRect/>
          </a:stretch>
        </p:blipFill>
        <p:spPr bwMode="auto">
          <a:xfrm>
            <a:off x="609600" y="6019800"/>
            <a:ext cx="7935913" cy="390525"/>
          </a:xfrm>
          <a:prstGeom prst="rect">
            <a:avLst/>
          </a:prstGeom>
          <a:noFill/>
          <a:ln w="9525">
            <a:noFill/>
            <a:miter lim="800000"/>
            <a:headEnd/>
            <a:tailEnd/>
          </a:ln>
        </p:spPr>
      </p:pic>
      <p:pic>
        <p:nvPicPr>
          <p:cNvPr id="37893" name="Picture 6" descr="nlus-logo-color-small.jpg"/>
          <p:cNvPicPr>
            <a:picLocks noChangeAspect="1"/>
          </p:cNvPicPr>
          <p:nvPr/>
        </p:nvPicPr>
        <p:blipFill>
          <a:blip r:embed="rId5" cstate="print"/>
          <a:srcRect/>
          <a:stretch>
            <a:fillRect/>
          </a:stretch>
        </p:blipFill>
        <p:spPr bwMode="auto">
          <a:xfrm>
            <a:off x="8504238" y="6218238"/>
            <a:ext cx="639762" cy="639762"/>
          </a:xfrm>
          <a:prstGeom prst="rect">
            <a:avLst/>
          </a:prstGeom>
          <a:noFill/>
          <a:ln w="9525">
            <a:noFill/>
            <a:miter lim="800000"/>
            <a:headEnd/>
            <a:tailEnd/>
          </a:ln>
        </p:spPr>
      </p:pic>
      <p:sp>
        <p:nvSpPr>
          <p:cNvPr id="9" name="Footer Placeholder 8"/>
          <p:cNvSpPr>
            <a:spLocks noGrp="1"/>
          </p:cNvSpPr>
          <p:nvPr>
            <p:ph type="ftr" sz="quarter" idx="11"/>
          </p:nvPr>
        </p:nvSpPr>
        <p:spPr/>
        <p:txBody>
          <a:bodyPr/>
          <a:lstStyle/>
          <a:p>
            <a:pPr>
              <a:defRPr/>
            </a:pPr>
            <a:r>
              <a:rPr lang="en-US"/>
              <a:t>Citizens in Support of the Sea Services</a:t>
            </a:r>
          </a:p>
        </p:txBody>
      </p:sp>
      <p:sp>
        <p:nvSpPr>
          <p:cNvPr id="37895" name="Content Placeholder 10"/>
          <p:cNvSpPr>
            <a:spLocks noGrp="1"/>
          </p:cNvSpPr>
          <p:nvPr>
            <p:ph idx="1"/>
          </p:nvPr>
        </p:nvSpPr>
        <p:spPr>
          <a:xfrm>
            <a:off x="427038" y="1304925"/>
            <a:ext cx="8077200" cy="4618037"/>
          </a:xfrm>
        </p:spPr>
        <p:txBody>
          <a:bodyPr/>
          <a:lstStyle/>
          <a:p>
            <a:pPr eaLnBrk="1" hangingPunct="1"/>
            <a:r>
              <a:rPr lang="en-US" sz="2300" dirty="0">
                <a:ea typeface="ＭＳ Ｐゴシック"/>
              </a:rPr>
              <a:t>Many have recently called for the Jones Act to be repealed, blaming it for higher fuel prices and other unrelated issues.</a:t>
            </a:r>
          </a:p>
          <a:p>
            <a:r>
              <a:rPr lang="en-US" sz="2300" dirty="0"/>
              <a:t>Legislative attacks, both national and state, and proposed international trade agreements (WTO and EU) could  negatively impact the Jones Act. </a:t>
            </a:r>
          </a:p>
          <a:p>
            <a:r>
              <a:rPr lang="en-US" sz="2300" dirty="0"/>
              <a:t>The Commandant of the Coast Guard testified before Congress that the Jones Act is critical to homeland security.</a:t>
            </a:r>
          </a:p>
          <a:p>
            <a:pPr algn="ctr" eaLnBrk="1" hangingPunct="1">
              <a:spcBef>
                <a:spcPts val="1200"/>
              </a:spcBef>
              <a:buFont typeface="Arial" pitchFamily="34" charset="0"/>
              <a:buNone/>
            </a:pPr>
            <a:r>
              <a:rPr lang="en-US" sz="2800" b="1" i="1" dirty="0">
                <a:ea typeface="ＭＳ Ｐゴシック"/>
              </a:rPr>
              <a:t>Stop this attack on the domestic U.S.-flagged  Merchant Marine:  It provides the majority of our active oceangoing cargo ships for national security</a:t>
            </a:r>
          </a:p>
        </p:txBody>
      </p:sp>
      <p:sp>
        <p:nvSpPr>
          <p:cNvPr id="37896" name="Slide Number Placeholder 11"/>
          <p:cNvSpPr>
            <a:spLocks noGrp="1"/>
          </p:cNvSpPr>
          <p:nvPr>
            <p:ph type="sldNum" sz="quarter" idx="12"/>
          </p:nvPr>
        </p:nvSpPr>
        <p:spPr bwMode="auto">
          <a:noFill/>
          <a:ln>
            <a:miter lim="800000"/>
            <a:headEnd/>
            <a:tailEnd/>
          </a:ln>
        </p:spPr>
        <p:txBody>
          <a:bodyPr/>
          <a:lstStyle/>
          <a:p>
            <a:fld id="{794AEFC8-9640-4CCA-8B5A-66A34E79880E}" type="slidenum">
              <a:rPr lang="en-US" smtClean="0">
                <a:ea typeface="ＭＳ Ｐゴシック"/>
                <a:cs typeface="ＭＳ Ｐゴシック"/>
              </a:rPr>
              <a:pPr/>
              <a:t>10</a:t>
            </a:fld>
            <a:endParaRPr lang="en-US">
              <a:ea typeface="ＭＳ Ｐゴシック"/>
              <a:cs typeface="ＭＳ Ｐゴシック"/>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5400" y="274638"/>
            <a:ext cx="7010400" cy="639762"/>
          </a:xfrm>
        </p:spPr>
        <p:txBody>
          <a:bodyPr rtlCol="0">
            <a:normAutofit/>
          </a:bodyPr>
          <a:lstStyle/>
          <a:p>
            <a:pPr eaLnBrk="1" fontAlgn="auto" hangingPunct="1">
              <a:spcAft>
                <a:spcPts val="0"/>
              </a:spcAft>
              <a:defRPr/>
            </a:pPr>
            <a:r>
              <a:rPr lang="en-US" sz="2200" b="1" i="1" dirty="0">
                <a:solidFill>
                  <a:schemeClr val="tx2">
                    <a:lumMod val="75000"/>
                  </a:schemeClr>
                </a:solidFill>
                <a:latin typeface="Lucida Fax" pitchFamily="18" charset="0"/>
                <a:ea typeface="+mj-ea"/>
                <a:cs typeface="+mj-cs"/>
              </a:rPr>
              <a:t>Cargo Preference Laws</a:t>
            </a:r>
          </a:p>
        </p:txBody>
      </p:sp>
      <p:pic>
        <p:nvPicPr>
          <p:cNvPr id="27650" name="Picture 3" descr="NLUS_Logo_Color.jpg"/>
          <p:cNvPicPr>
            <a:picLocks noChangeAspect="1"/>
          </p:cNvPicPr>
          <p:nvPr/>
        </p:nvPicPr>
        <p:blipFill>
          <a:blip r:embed="rId3" cstate="print"/>
          <a:srcRect/>
          <a:stretch>
            <a:fillRect/>
          </a:stretch>
        </p:blipFill>
        <p:spPr bwMode="auto">
          <a:xfrm>
            <a:off x="60325" y="0"/>
            <a:ext cx="1006475" cy="1006475"/>
          </a:xfrm>
          <a:prstGeom prst="rect">
            <a:avLst/>
          </a:prstGeom>
          <a:noFill/>
          <a:ln w="9525">
            <a:noFill/>
            <a:miter lim="800000"/>
            <a:headEnd/>
            <a:tailEnd/>
          </a:ln>
        </p:spPr>
      </p:pic>
      <p:pic>
        <p:nvPicPr>
          <p:cNvPr id="27651" name="Picture 4" descr="Blue yellow arrows.png"/>
          <p:cNvPicPr>
            <a:picLocks noChangeAspect="1"/>
          </p:cNvPicPr>
          <p:nvPr/>
        </p:nvPicPr>
        <p:blipFill>
          <a:blip r:embed="rId4" cstate="print"/>
          <a:srcRect/>
          <a:stretch>
            <a:fillRect/>
          </a:stretch>
        </p:blipFill>
        <p:spPr bwMode="auto">
          <a:xfrm>
            <a:off x="685800" y="914400"/>
            <a:ext cx="7935913" cy="390525"/>
          </a:xfrm>
          <a:prstGeom prst="rect">
            <a:avLst/>
          </a:prstGeom>
          <a:noFill/>
          <a:ln w="9525">
            <a:noFill/>
            <a:miter lim="800000"/>
            <a:headEnd/>
            <a:tailEnd/>
          </a:ln>
        </p:spPr>
      </p:pic>
      <p:pic>
        <p:nvPicPr>
          <p:cNvPr id="27652" name="Picture 5" descr="Blue yellow arrows.png"/>
          <p:cNvPicPr>
            <a:picLocks noChangeAspect="1"/>
          </p:cNvPicPr>
          <p:nvPr/>
        </p:nvPicPr>
        <p:blipFill>
          <a:blip r:embed="rId4" cstate="print"/>
          <a:srcRect/>
          <a:stretch>
            <a:fillRect/>
          </a:stretch>
        </p:blipFill>
        <p:spPr bwMode="auto">
          <a:xfrm>
            <a:off x="609600" y="6162675"/>
            <a:ext cx="7935913" cy="390525"/>
          </a:xfrm>
          <a:prstGeom prst="rect">
            <a:avLst/>
          </a:prstGeom>
          <a:noFill/>
          <a:ln w="9525">
            <a:noFill/>
            <a:miter lim="800000"/>
            <a:headEnd/>
            <a:tailEnd/>
          </a:ln>
        </p:spPr>
      </p:pic>
      <p:pic>
        <p:nvPicPr>
          <p:cNvPr id="27653" name="Picture 6" descr="nlus-logo-color-small.jpg"/>
          <p:cNvPicPr>
            <a:picLocks noChangeAspect="1"/>
          </p:cNvPicPr>
          <p:nvPr/>
        </p:nvPicPr>
        <p:blipFill>
          <a:blip r:embed="rId5" cstate="print"/>
          <a:srcRect/>
          <a:stretch>
            <a:fillRect/>
          </a:stretch>
        </p:blipFill>
        <p:spPr bwMode="auto">
          <a:xfrm>
            <a:off x="8504238" y="5989638"/>
            <a:ext cx="639762" cy="639762"/>
          </a:xfrm>
          <a:prstGeom prst="rect">
            <a:avLst/>
          </a:prstGeom>
          <a:noFill/>
          <a:ln w="9525">
            <a:noFill/>
            <a:miter lim="800000"/>
            <a:headEnd/>
            <a:tailEnd/>
          </a:ln>
        </p:spPr>
      </p:pic>
      <p:sp>
        <p:nvSpPr>
          <p:cNvPr id="9" name="Footer Placeholder 8"/>
          <p:cNvSpPr>
            <a:spLocks noGrp="1"/>
          </p:cNvSpPr>
          <p:nvPr>
            <p:ph type="ftr" sz="quarter" idx="11"/>
          </p:nvPr>
        </p:nvSpPr>
        <p:spPr/>
        <p:txBody>
          <a:bodyPr/>
          <a:lstStyle/>
          <a:p>
            <a:pPr>
              <a:defRPr/>
            </a:pPr>
            <a:r>
              <a:rPr lang="en-US"/>
              <a:t>Citizens in Support of the Sea Services</a:t>
            </a:r>
          </a:p>
        </p:txBody>
      </p:sp>
      <p:sp>
        <p:nvSpPr>
          <p:cNvPr id="27655" name="Content Placeholder 21"/>
          <p:cNvSpPr>
            <a:spLocks noGrp="1"/>
          </p:cNvSpPr>
          <p:nvPr>
            <p:ph idx="1"/>
          </p:nvPr>
        </p:nvSpPr>
        <p:spPr>
          <a:xfrm>
            <a:off x="457200" y="1295400"/>
            <a:ext cx="8229600" cy="4730750"/>
          </a:xfrm>
        </p:spPr>
        <p:txBody>
          <a:bodyPr/>
          <a:lstStyle/>
          <a:p>
            <a:pPr marL="0" indent="0" eaLnBrk="1" hangingPunct="1"/>
            <a:r>
              <a:rPr lang="en-US" sz="2800" dirty="0">
                <a:ea typeface="ＭＳ Ｐゴシック"/>
              </a:rPr>
              <a:t>  To ensure sealift capacity and guarantee a skilled cadre of U.S. seafarers operating ships in foreign trade, Congress enacted laws to require certain percentages of government to be carried on U.S.-flagged, owned, and crewed vessels. </a:t>
            </a:r>
          </a:p>
          <a:p>
            <a:pPr eaLnBrk="1" hangingPunct="1">
              <a:spcBef>
                <a:spcPts val="0"/>
              </a:spcBef>
            </a:pPr>
            <a:r>
              <a:rPr lang="en-US" sz="2800" dirty="0">
                <a:ea typeface="ＭＳ Ｐゴシック"/>
              </a:rPr>
              <a:t>Cargo preference covers government </a:t>
            </a:r>
          </a:p>
          <a:p>
            <a:pPr marL="0" indent="0" eaLnBrk="1" hangingPunct="1">
              <a:spcBef>
                <a:spcPts val="0"/>
              </a:spcBef>
              <a:buNone/>
            </a:pPr>
            <a:r>
              <a:rPr lang="en-US" sz="2800" dirty="0">
                <a:ea typeface="ＭＳ Ｐゴシック"/>
              </a:rPr>
              <a:t>impelled cargo movement on international</a:t>
            </a:r>
          </a:p>
          <a:p>
            <a:pPr marL="0" indent="0" eaLnBrk="1" hangingPunct="1">
              <a:spcBef>
                <a:spcPts val="0"/>
              </a:spcBef>
              <a:buNone/>
            </a:pPr>
            <a:r>
              <a:rPr lang="en-US" sz="2800" dirty="0">
                <a:ea typeface="ＭＳ Ｐゴシック"/>
              </a:rPr>
              <a:t> waters; composed of Agricultural, Civilian </a:t>
            </a:r>
          </a:p>
          <a:p>
            <a:pPr marL="0" indent="0" eaLnBrk="1" hangingPunct="1">
              <a:spcBef>
                <a:spcPts val="0"/>
              </a:spcBef>
              <a:buNone/>
            </a:pPr>
            <a:r>
              <a:rPr lang="en-US" sz="2800" dirty="0">
                <a:ea typeface="ＭＳ Ｐゴシック"/>
              </a:rPr>
              <a:t>Agencies, and Military Cargoes. </a:t>
            </a:r>
          </a:p>
          <a:p>
            <a:pPr eaLnBrk="1" hangingPunct="1">
              <a:spcBef>
                <a:spcPts val="0"/>
              </a:spcBef>
            </a:pPr>
            <a:r>
              <a:rPr lang="en-US" sz="2800" dirty="0">
                <a:ea typeface="ＭＳ Ｐゴシック"/>
              </a:rPr>
              <a:t>Cargo preference is commonplace among </a:t>
            </a:r>
          </a:p>
          <a:p>
            <a:pPr marL="0" indent="0" eaLnBrk="1" hangingPunct="1">
              <a:spcBef>
                <a:spcPts val="0"/>
              </a:spcBef>
              <a:buNone/>
            </a:pPr>
            <a:r>
              <a:rPr lang="en-US" sz="2800" dirty="0">
                <a:ea typeface="ＭＳ Ｐゴシック"/>
              </a:rPr>
              <a:t>the world’</a:t>
            </a:r>
            <a:r>
              <a:rPr lang="en-US" altLang="ja-JP" sz="2800" dirty="0">
                <a:ea typeface="ＭＳ Ｐゴシック"/>
              </a:rPr>
              <a:t>s seafaring nations. </a:t>
            </a:r>
            <a:endParaRPr lang="en-US" sz="2800" dirty="0">
              <a:ea typeface="ＭＳ Ｐゴシック"/>
            </a:endParaRPr>
          </a:p>
        </p:txBody>
      </p:sp>
      <p:sp>
        <p:nvSpPr>
          <p:cNvPr id="27656" name="Slide Number Placeholder 9"/>
          <p:cNvSpPr>
            <a:spLocks noGrp="1"/>
          </p:cNvSpPr>
          <p:nvPr>
            <p:ph type="sldNum" sz="quarter" idx="12"/>
          </p:nvPr>
        </p:nvSpPr>
        <p:spPr bwMode="auto">
          <a:noFill/>
          <a:ln>
            <a:miter lim="800000"/>
            <a:headEnd/>
            <a:tailEnd/>
          </a:ln>
        </p:spPr>
        <p:txBody>
          <a:bodyPr/>
          <a:lstStyle/>
          <a:p>
            <a:fld id="{E022A21A-E187-41C1-A68A-7BC16A34E284}" type="slidenum">
              <a:rPr lang="en-US" smtClean="0">
                <a:ea typeface="ＭＳ Ｐゴシック"/>
                <a:cs typeface="ＭＳ Ｐゴシック"/>
              </a:rPr>
              <a:pPr/>
              <a:t>11</a:t>
            </a:fld>
            <a:endParaRPr lang="en-US">
              <a:ea typeface="ＭＳ Ｐゴシック"/>
              <a:cs typeface="ＭＳ Ｐゴシック"/>
            </a:endParaRPr>
          </a:p>
        </p:txBody>
      </p:sp>
      <p:pic>
        <p:nvPicPr>
          <p:cNvPr id="1026" name="Picture 2" descr="http://www.navy.mil/management/photodb/webphoto/web_151111-M-FB282-004.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998849" y="3319482"/>
            <a:ext cx="1966118" cy="2867256"/>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3167" y="0"/>
            <a:ext cx="8229600" cy="1143000"/>
          </a:xfrm>
        </p:spPr>
        <p:txBody>
          <a:bodyPr/>
          <a:lstStyle/>
          <a:p>
            <a:pPr>
              <a:defRPr/>
            </a:pPr>
            <a:r>
              <a:rPr lang="en-US" sz="2200" b="1" i="1" dirty="0">
                <a:solidFill>
                  <a:schemeClr val="tx2">
                    <a:lumMod val="75000"/>
                  </a:schemeClr>
                </a:solidFill>
                <a:latin typeface="Lucida Fax" pitchFamily="18" charset="0"/>
                <a:ea typeface="+mj-ea"/>
                <a:cs typeface="+mj-cs"/>
              </a:rPr>
              <a:t>Cargo Preference Laws—UNDER ATTACK!</a:t>
            </a:r>
            <a:endParaRPr lang="en-US" sz="2200" dirty="0">
              <a:ea typeface="+mj-ea"/>
              <a:cs typeface="+mj-cs"/>
            </a:endParaRPr>
          </a:p>
        </p:txBody>
      </p:sp>
      <p:sp>
        <p:nvSpPr>
          <p:cNvPr id="28674" name="Content Placeholder 2"/>
          <p:cNvSpPr>
            <a:spLocks noGrp="1"/>
          </p:cNvSpPr>
          <p:nvPr>
            <p:ph idx="1"/>
          </p:nvPr>
        </p:nvSpPr>
        <p:spPr>
          <a:xfrm>
            <a:off x="60325" y="944563"/>
            <a:ext cx="9083675" cy="5130800"/>
          </a:xfrm>
        </p:spPr>
        <p:txBody>
          <a:bodyPr/>
          <a:lstStyle/>
          <a:p>
            <a:pPr marL="0" indent="0">
              <a:buNone/>
              <a:defRPr/>
            </a:pPr>
            <a:r>
              <a:rPr lang="en-US" sz="2800" dirty="0">
                <a:ea typeface="ＭＳ Ｐゴシック" charset="-128"/>
                <a:cs typeface="+mn-cs"/>
              </a:rPr>
              <a:t>Government-impelled cargoes have declined 35% since 2014:</a:t>
            </a:r>
          </a:p>
          <a:p>
            <a:pPr lvl="1">
              <a:defRPr/>
            </a:pPr>
            <a:r>
              <a:rPr lang="en-US" sz="2400" dirty="0">
                <a:ea typeface="ＭＳ Ｐゴシック" charset="-128"/>
                <a:cs typeface="+mn-cs"/>
              </a:rPr>
              <a:t>Reduced military operations in Iraq &amp; Afghanistan</a:t>
            </a:r>
          </a:p>
          <a:p>
            <a:pPr lvl="1">
              <a:defRPr/>
            </a:pPr>
            <a:r>
              <a:rPr lang="en-US" sz="2400" dirty="0">
                <a:ea typeface="ＭＳ Ｐゴシック" charset="-128"/>
                <a:cs typeface="+mn-cs"/>
              </a:rPr>
              <a:t>Legislation reduced cargo preference requirements for food aid (75% to 50%)</a:t>
            </a:r>
          </a:p>
          <a:p>
            <a:pPr lvl="1">
              <a:defRPr/>
            </a:pPr>
            <a:r>
              <a:rPr lang="en-US" sz="2400" dirty="0">
                <a:ea typeface="ＭＳ Ｐゴシック" charset="-128"/>
                <a:cs typeface="+mn-cs"/>
              </a:rPr>
              <a:t>U.S. sourced Food Aid via U.S.-flag ships reduced by 25%, the FY2018 budget request terminates Food for Peace Program!</a:t>
            </a:r>
          </a:p>
          <a:p>
            <a:pPr lvl="1">
              <a:defRPr/>
            </a:pPr>
            <a:r>
              <a:rPr lang="en-US" sz="2400" dirty="0">
                <a:ea typeface="ＭＳ Ｐゴシック" charset="-128"/>
                <a:cs typeface="+mn-cs"/>
              </a:rPr>
              <a:t>Export-Import Bank authority is capped, limiting jobs for American mariners. </a:t>
            </a:r>
          </a:p>
          <a:p>
            <a:pPr lvl="1">
              <a:defRPr/>
            </a:pPr>
            <a:r>
              <a:rPr lang="en-US" sz="2400" dirty="0">
                <a:ea typeface="ＭＳ Ｐゴシック" charset="-128"/>
                <a:cs typeface="+mn-cs"/>
              </a:rPr>
              <a:t>Existing preference regulations are unenforced</a:t>
            </a:r>
          </a:p>
          <a:p>
            <a:pPr marL="457200" lvl="1" indent="0">
              <a:spcBef>
                <a:spcPts val="600"/>
              </a:spcBef>
              <a:buNone/>
              <a:defRPr/>
            </a:pPr>
            <a:r>
              <a:rPr lang="en-US" b="1" dirty="0">
                <a:ea typeface="ＭＳ Ｐゴシック" charset="-128"/>
                <a:cs typeface="+mn-cs"/>
              </a:rPr>
              <a:t> </a:t>
            </a:r>
            <a:r>
              <a:rPr lang="en-US" sz="2500" b="1" dirty="0">
                <a:ea typeface="ＭＳ Ｐゴシック" charset="-128"/>
                <a:cs typeface="+mn-cs"/>
              </a:rPr>
              <a:t>The number of U.S. vessels in international trade has declined by almost 25%:  from 106 to </a:t>
            </a:r>
            <a:r>
              <a:rPr lang="en-US" sz="2500" b="1" dirty="0">
                <a:solidFill>
                  <a:srgbClr val="FF0000"/>
                </a:solidFill>
                <a:ea typeface="ＭＳ Ｐゴシック" charset="-128"/>
                <a:cs typeface="+mn-cs"/>
              </a:rPr>
              <a:t>81</a:t>
            </a:r>
            <a:r>
              <a:rPr lang="en-US" sz="2500" b="1" dirty="0">
                <a:ea typeface="ＭＳ Ｐゴシック" charset="-128"/>
                <a:cs typeface="+mn-cs"/>
              </a:rPr>
              <a:t>, over the last four years (60 supported by MSP!). </a:t>
            </a:r>
            <a:r>
              <a:rPr lang="en-US" sz="2500" b="1" i="1" dirty="0">
                <a:ea typeface="ＭＳ Ｐゴシック" charset="-128"/>
                <a:cs typeface="+mn-cs"/>
              </a:rPr>
              <a:t>Must Restore Food for Peace or Lose More!</a:t>
            </a:r>
            <a:endParaRPr lang="en-US" sz="2500" b="1" dirty="0">
              <a:ea typeface="ＭＳ Ｐゴシック" charset="-128"/>
              <a:cs typeface="+mn-cs"/>
            </a:endParaRPr>
          </a:p>
        </p:txBody>
      </p:sp>
      <p:sp>
        <p:nvSpPr>
          <p:cNvPr id="4" name="Footer Placeholder 3"/>
          <p:cNvSpPr>
            <a:spLocks noGrp="1"/>
          </p:cNvSpPr>
          <p:nvPr>
            <p:ph type="ftr" sz="quarter" idx="11"/>
          </p:nvPr>
        </p:nvSpPr>
        <p:spPr>
          <a:xfrm>
            <a:off x="3129756" y="6367463"/>
            <a:ext cx="2895600" cy="365125"/>
          </a:xfrm>
        </p:spPr>
        <p:txBody>
          <a:bodyPr/>
          <a:lstStyle/>
          <a:p>
            <a:pPr>
              <a:defRPr/>
            </a:pPr>
            <a:r>
              <a:rPr lang="en-US" dirty="0"/>
              <a:t>Citizens in Support of the Sea Services</a:t>
            </a:r>
          </a:p>
        </p:txBody>
      </p:sp>
      <p:pic>
        <p:nvPicPr>
          <p:cNvPr id="31748" name="Picture 3" descr="NLUS_Logo_Color.jpg"/>
          <p:cNvPicPr>
            <a:picLocks noChangeAspect="1"/>
          </p:cNvPicPr>
          <p:nvPr/>
        </p:nvPicPr>
        <p:blipFill>
          <a:blip r:embed="rId3" cstate="print"/>
          <a:srcRect/>
          <a:stretch>
            <a:fillRect/>
          </a:stretch>
        </p:blipFill>
        <p:spPr bwMode="auto">
          <a:xfrm>
            <a:off x="60325" y="0"/>
            <a:ext cx="1006475" cy="1006475"/>
          </a:xfrm>
          <a:prstGeom prst="rect">
            <a:avLst/>
          </a:prstGeom>
          <a:noFill/>
          <a:ln w="9525">
            <a:noFill/>
            <a:miter lim="800000"/>
            <a:headEnd/>
            <a:tailEnd/>
          </a:ln>
        </p:spPr>
      </p:pic>
      <p:pic>
        <p:nvPicPr>
          <p:cNvPr id="31749" name="Picture 4" descr="Blue yellow arrows.png"/>
          <p:cNvPicPr>
            <a:picLocks noChangeAspect="1"/>
          </p:cNvPicPr>
          <p:nvPr/>
        </p:nvPicPr>
        <p:blipFill>
          <a:blip r:embed="rId4" cstate="print"/>
          <a:srcRect/>
          <a:stretch>
            <a:fillRect/>
          </a:stretch>
        </p:blipFill>
        <p:spPr bwMode="auto">
          <a:xfrm>
            <a:off x="685800" y="762000"/>
            <a:ext cx="7935913" cy="390525"/>
          </a:xfrm>
          <a:prstGeom prst="rect">
            <a:avLst/>
          </a:prstGeom>
          <a:noFill/>
          <a:ln w="9525">
            <a:noFill/>
            <a:miter lim="800000"/>
            <a:headEnd/>
            <a:tailEnd/>
          </a:ln>
        </p:spPr>
      </p:pic>
      <p:pic>
        <p:nvPicPr>
          <p:cNvPr id="31750" name="Picture 6" descr="nlus-logo-color-small.jpg"/>
          <p:cNvPicPr>
            <a:picLocks noChangeAspect="1"/>
          </p:cNvPicPr>
          <p:nvPr/>
        </p:nvPicPr>
        <p:blipFill>
          <a:blip r:embed="rId5" cstate="print"/>
          <a:srcRect/>
          <a:stretch>
            <a:fillRect/>
          </a:stretch>
        </p:blipFill>
        <p:spPr bwMode="auto">
          <a:xfrm>
            <a:off x="8382000" y="6065838"/>
            <a:ext cx="639763" cy="639762"/>
          </a:xfrm>
          <a:prstGeom prst="rect">
            <a:avLst/>
          </a:prstGeom>
          <a:noFill/>
          <a:ln w="9525">
            <a:noFill/>
            <a:miter lim="800000"/>
            <a:headEnd/>
            <a:tailEnd/>
          </a:ln>
        </p:spPr>
      </p:pic>
      <p:pic>
        <p:nvPicPr>
          <p:cNvPr id="31751" name="Picture 5" descr="Blue yellow arrows.png"/>
          <p:cNvPicPr>
            <a:picLocks noChangeAspect="1"/>
          </p:cNvPicPr>
          <p:nvPr/>
        </p:nvPicPr>
        <p:blipFill>
          <a:blip r:embed="rId4" cstate="print"/>
          <a:srcRect/>
          <a:stretch>
            <a:fillRect/>
          </a:stretch>
        </p:blipFill>
        <p:spPr bwMode="auto">
          <a:xfrm>
            <a:off x="609600" y="6019800"/>
            <a:ext cx="7935913" cy="390525"/>
          </a:xfrm>
          <a:prstGeom prst="rect">
            <a:avLst/>
          </a:prstGeom>
          <a:noFill/>
          <a:ln w="9525">
            <a:noFill/>
            <a:miter lim="800000"/>
            <a:headEnd/>
            <a:tailEnd/>
          </a:ln>
        </p:spPr>
      </p:pic>
      <p:sp>
        <p:nvSpPr>
          <p:cNvPr id="31752" name="Slide Number Placeholder 9"/>
          <p:cNvSpPr>
            <a:spLocks noGrp="1"/>
          </p:cNvSpPr>
          <p:nvPr>
            <p:ph type="sldNum" sz="quarter" idx="12"/>
          </p:nvPr>
        </p:nvSpPr>
        <p:spPr bwMode="auto">
          <a:noFill/>
          <a:ln>
            <a:miter lim="800000"/>
            <a:headEnd/>
            <a:tailEnd/>
          </a:ln>
        </p:spPr>
        <p:txBody>
          <a:bodyPr/>
          <a:lstStyle/>
          <a:p>
            <a:fld id="{2B1DB138-83CC-468E-A2E2-31599D5FF5D6}" type="slidenum">
              <a:rPr lang="en-US" smtClean="0">
                <a:ea typeface="ＭＳ Ｐゴシック"/>
                <a:cs typeface="ＭＳ Ｐゴシック"/>
              </a:rPr>
              <a:pPr/>
              <a:t>12</a:t>
            </a:fld>
            <a:endParaRPr lang="en-US">
              <a:ea typeface="ＭＳ Ｐゴシック"/>
              <a:cs typeface="ＭＳ Ｐゴシック"/>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5400" y="274638"/>
            <a:ext cx="7010400" cy="639762"/>
          </a:xfrm>
        </p:spPr>
        <p:txBody>
          <a:bodyPr rtlCol="0">
            <a:normAutofit/>
          </a:bodyPr>
          <a:lstStyle/>
          <a:p>
            <a:pPr eaLnBrk="1" fontAlgn="auto" hangingPunct="1">
              <a:spcAft>
                <a:spcPts val="0"/>
              </a:spcAft>
              <a:defRPr/>
            </a:pPr>
            <a:r>
              <a:rPr lang="en-US" sz="2200" b="1" i="1" dirty="0">
                <a:solidFill>
                  <a:schemeClr val="tx2">
                    <a:lumMod val="75000"/>
                  </a:schemeClr>
                </a:solidFill>
                <a:latin typeface="Lucida Fax" pitchFamily="18" charset="0"/>
                <a:ea typeface="+mj-ea"/>
                <a:cs typeface="+mj-cs"/>
              </a:rPr>
              <a:t>Title XI Federal Ship Financing Program</a:t>
            </a:r>
          </a:p>
        </p:txBody>
      </p:sp>
      <p:pic>
        <p:nvPicPr>
          <p:cNvPr id="41986" name="Picture 3" descr="NLUS_Logo_Color.jpg"/>
          <p:cNvPicPr>
            <a:picLocks noChangeAspect="1"/>
          </p:cNvPicPr>
          <p:nvPr/>
        </p:nvPicPr>
        <p:blipFill>
          <a:blip r:embed="rId3" cstate="print"/>
          <a:srcRect/>
          <a:stretch>
            <a:fillRect/>
          </a:stretch>
        </p:blipFill>
        <p:spPr bwMode="auto">
          <a:xfrm>
            <a:off x="0" y="0"/>
            <a:ext cx="1006475" cy="1006475"/>
          </a:xfrm>
          <a:prstGeom prst="rect">
            <a:avLst/>
          </a:prstGeom>
          <a:noFill/>
          <a:ln w="9525">
            <a:noFill/>
            <a:miter lim="800000"/>
            <a:headEnd/>
            <a:tailEnd/>
          </a:ln>
        </p:spPr>
      </p:pic>
      <p:pic>
        <p:nvPicPr>
          <p:cNvPr id="41987" name="Picture 4" descr="Blue yellow arrows.png"/>
          <p:cNvPicPr>
            <a:picLocks noChangeAspect="1"/>
          </p:cNvPicPr>
          <p:nvPr/>
        </p:nvPicPr>
        <p:blipFill>
          <a:blip r:embed="rId4" cstate="print"/>
          <a:srcRect/>
          <a:stretch>
            <a:fillRect/>
          </a:stretch>
        </p:blipFill>
        <p:spPr bwMode="auto">
          <a:xfrm>
            <a:off x="685800" y="914400"/>
            <a:ext cx="7935913" cy="390525"/>
          </a:xfrm>
          <a:prstGeom prst="rect">
            <a:avLst/>
          </a:prstGeom>
          <a:noFill/>
          <a:ln w="9525">
            <a:noFill/>
            <a:miter lim="800000"/>
            <a:headEnd/>
            <a:tailEnd/>
          </a:ln>
        </p:spPr>
      </p:pic>
      <p:pic>
        <p:nvPicPr>
          <p:cNvPr id="41988" name="Picture 5" descr="Blue yellow arrows.png"/>
          <p:cNvPicPr>
            <a:picLocks noChangeAspect="1"/>
          </p:cNvPicPr>
          <p:nvPr/>
        </p:nvPicPr>
        <p:blipFill>
          <a:blip r:embed="rId4" cstate="print"/>
          <a:srcRect/>
          <a:stretch>
            <a:fillRect/>
          </a:stretch>
        </p:blipFill>
        <p:spPr bwMode="auto">
          <a:xfrm>
            <a:off x="609600" y="6019800"/>
            <a:ext cx="7935913" cy="390525"/>
          </a:xfrm>
          <a:prstGeom prst="rect">
            <a:avLst/>
          </a:prstGeom>
          <a:noFill/>
          <a:ln w="9525">
            <a:noFill/>
            <a:miter lim="800000"/>
            <a:headEnd/>
            <a:tailEnd/>
          </a:ln>
        </p:spPr>
      </p:pic>
      <p:pic>
        <p:nvPicPr>
          <p:cNvPr id="41989" name="Picture 6" descr="nlus-logo-color-small.jpg"/>
          <p:cNvPicPr>
            <a:picLocks noChangeAspect="1"/>
          </p:cNvPicPr>
          <p:nvPr/>
        </p:nvPicPr>
        <p:blipFill>
          <a:blip r:embed="rId5" cstate="print"/>
          <a:srcRect/>
          <a:stretch>
            <a:fillRect/>
          </a:stretch>
        </p:blipFill>
        <p:spPr bwMode="auto">
          <a:xfrm>
            <a:off x="8504238" y="6218238"/>
            <a:ext cx="639762" cy="639762"/>
          </a:xfrm>
          <a:prstGeom prst="rect">
            <a:avLst/>
          </a:prstGeom>
          <a:noFill/>
          <a:ln w="9525">
            <a:noFill/>
            <a:miter lim="800000"/>
            <a:headEnd/>
            <a:tailEnd/>
          </a:ln>
        </p:spPr>
      </p:pic>
      <p:sp>
        <p:nvSpPr>
          <p:cNvPr id="9" name="Footer Placeholder 8"/>
          <p:cNvSpPr>
            <a:spLocks noGrp="1"/>
          </p:cNvSpPr>
          <p:nvPr>
            <p:ph type="ftr" sz="quarter" idx="11"/>
          </p:nvPr>
        </p:nvSpPr>
        <p:spPr/>
        <p:txBody>
          <a:bodyPr/>
          <a:lstStyle/>
          <a:p>
            <a:pPr>
              <a:defRPr/>
            </a:pPr>
            <a:r>
              <a:rPr lang="en-US"/>
              <a:t>Citizens in Support of the Sea Services</a:t>
            </a:r>
          </a:p>
        </p:txBody>
      </p:sp>
      <p:sp>
        <p:nvSpPr>
          <p:cNvPr id="36871" name="Content Placeholder 9"/>
          <p:cNvSpPr>
            <a:spLocks noGrp="1"/>
          </p:cNvSpPr>
          <p:nvPr>
            <p:ph idx="1"/>
          </p:nvPr>
        </p:nvSpPr>
        <p:spPr>
          <a:xfrm>
            <a:off x="685800" y="2209800"/>
            <a:ext cx="7620000" cy="3657600"/>
          </a:xfrm>
        </p:spPr>
        <p:txBody>
          <a:bodyPr/>
          <a:lstStyle/>
          <a:p>
            <a:pPr indent="0" eaLnBrk="1" hangingPunct="1">
              <a:buFont typeface="Arial" pitchFamily="34" charset="0"/>
              <a:buNone/>
              <a:defRPr/>
            </a:pPr>
            <a:endParaRPr lang="en-US" sz="2800" dirty="0">
              <a:ea typeface="ＭＳ Ｐゴシック" charset="-128"/>
              <a:cs typeface="+mn-cs"/>
            </a:endParaRPr>
          </a:p>
          <a:p>
            <a:pPr eaLnBrk="1" hangingPunct="1">
              <a:spcBef>
                <a:spcPct val="0"/>
              </a:spcBef>
              <a:buFont typeface="Arial" pitchFamily="34" charset="0"/>
              <a:buNone/>
              <a:defRPr/>
            </a:pPr>
            <a:r>
              <a:rPr lang="en-US" dirty="0">
                <a:ea typeface="ＭＳ Ｐゴシック" charset="-128"/>
                <a:cs typeface="+mn-cs"/>
              </a:rPr>
              <a:t> </a:t>
            </a:r>
          </a:p>
        </p:txBody>
      </p:sp>
      <p:sp>
        <p:nvSpPr>
          <p:cNvPr id="41992" name="Rectangle 10"/>
          <p:cNvSpPr>
            <a:spLocks noChangeArrowheads="1"/>
          </p:cNvSpPr>
          <p:nvPr/>
        </p:nvSpPr>
        <p:spPr bwMode="auto">
          <a:xfrm>
            <a:off x="304800" y="1371600"/>
            <a:ext cx="8686800" cy="1938992"/>
          </a:xfrm>
          <a:prstGeom prst="rect">
            <a:avLst/>
          </a:prstGeom>
          <a:noFill/>
          <a:ln w="9525">
            <a:noFill/>
            <a:miter lim="800000"/>
            <a:headEnd/>
            <a:tailEnd/>
          </a:ln>
        </p:spPr>
        <p:txBody>
          <a:bodyPr wrap="square">
            <a:spAutoFit/>
          </a:bodyPr>
          <a:lstStyle/>
          <a:p>
            <a:pPr marL="571500" indent="-571500">
              <a:buFont typeface="Arial" panose="020B0604020202020204" pitchFamily="34" charset="0"/>
              <a:buChar char="•"/>
            </a:pPr>
            <a:r>
              <a:rPr lang="en-US" sz="2400" dirty="0">
                <a:latin typeface="Calibri" panose="020F0502020204030204" pitchFamily="34" charset="0"/>
              </a:rPr>
              <a:t>Title XI promotes U.S. shipyard growth and modernization through long term debt repayment guarantees.</a:t>
            </a:r>
          </a:p>
          <a:p>
            <a:endParaRPr lang="en-US" sz="2400" dirty="0">
              <a:latin typeface="Calibri" panose="020F0502020204030204" pitchFamily="34" charset="0"/>
            </a:endParaRPr>
          </a:p>
          <a:p>
            <a:pPr marL="571500" indent="-571500">
              <a:buFont typeface="Arial" panose="020B0604020202020204" pitchFamily="34" charset="0"/>
              <a:buChar char="•"/>
            </a:pPr>
            <a:r>
              <a:rPr lang="en-US" sz="2400" dirty="0">
                <a:latin typeface="Calibri" panose="020F0502020204030204" pitchFamily="34" charset="0"/>
              </a:rPr>
              <a:t>Encourages U.S. ship owners to obtain new vessels from U.S. shipyards cost effectively and shipbuilders to modernize.</a:t>
            </a:r>
          </a:p>
        </p:txBody>
      </p:sp>
      <p:pic>
        <p:nvPicPr>
          <p:cNvPr id="41993" name="Picture 9"/>
          <p:cNvPicPr>
            <a:picLocks noChangeAspect="1" noChangeArrowheads="1"/>
          </p:cNvPicPr>
          <p:nvPr/>
        </p:nvPicPr>
        <p:blipFill>
          <a:blip r:embed="rId6" cstate="print"/>
          <a:srcRect/>
          <a:stretch>
            <a:fillRect/>
          </a:stretch>
        </p:blipFill>
        <p:spPr bwMode="auto">
          <a:xfrm>
            <a:off x="4495800" y="3726856"/>
            <a:ext cx="3771900" cy="2027238"/>
          </a:xfrm>
          <a:prstGeom prst="rect">
            <a:avLst/>
          </a:prstGeom>
          <a:noFill/>
          <a:ln w="9525">
            <a:noFill/>
            <a:miter lim="800000"/>
            <a:headEnd/>
            <a:tailEnd/>
          </a:ln>
        </p:spPr>
      </p:pic>
      <p:pic>
        <p:nvPicPr>
          <p:cNvPr id="41994" name="Picture 13"/>
          <p:cNvPicPr>
            <a:picLocks noChangeAspect="1" noChangeArrowheads="1"/>
          </p:cNvPicPr>
          <p:nvPr/>
        </p:nvPicPr>
        <p:blipFill>
          <a:blip r:embed="rId7" cstate="print"/>
          <a:srcRect/>
          <a:stretch>
            <a:fillRect/>
          </a:stretch>
        </p:blipFill>
        <p:spPr bwMode="auto">
          <a:xfrm>
            <a:off x="1266371" y="3672088"/>
            <a:ext cx="2514600" cy="2136775"/>
          </a:xfrm>
          <a:prstGeom prst="rect">
            <a:avLst/>
          </a:prstGeom>
          <a:noFill/>
          <a:ln w="9525">
            <a:noFill/>
            <a:miter lim="800000"/>
            <a:headEnd/>
            <a:tailEnd/>
          </a:ln>
        </p:spPr>
      </p:pic>
      <p:sp>
        <p:nvSpPr>
          <p:cNvPr id="41995" name="Slide Number Placeholder 11"/>
          <p:cNvSpPr>
            <a:spLocks noGrp="1"/>
          </p:cNvSpPr>
          <p:nvPr>
            <p:ph type="sldNum" sz="quarter" idx="12"/>
          </p:nvPr>
        </p:nvSpPr>
        <p:spPr bwMode="auto">
          <a:noFill/>
          <a:ln>
            <a:miter lim="800000"/>
            <a:headEnd/>
            <a:tailEnd/>
          </a:ln>
        </p:spPr>
        <p:txBody>
          <a:bodyPr/>
          <a:lstStyle/>
          <a:p>
            <a:fld id="{E2ECD926-887B-433F-AE96-EF14A35FAC77}" type="slidenum">
              <a:rPr lang="en-US" smtClean="0">
                <a:ea typeface="ＭＳ Ｐゴシック"/>
                <a:cs typeface="ＭＳ Ｐゴシック"/>
              </a:rPr>
              <a:pPr/>
              <a:t>13</a:t>
            </a:fld>
            <a:endParaRPr lang="en-US">
              <a:ea typeface="ＭＳ Ｐゴシック"/>
              <a:cs typeface="ＭＳ Ｐゴシック"/>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5400" y="274638"/>
            <a:ext cx="7620000" cy="639762"/>
          </a:xfrm>
        </p:spPr>
        <p:txBody>
          <a:bodyPr rtlCol="0">
            <a:normAutofit fontScale="90000"/>
          </a:bodyPr>
          <a:lstStyle/>
          <a:p>
            <a:pPr eaLnBrk="1" fontAlgn="auto" hangingPunct="1">
              <a:spcAft>
                <a:spcPts val="0"/>
              </a:spcAft>
              <a:defRPr/>
            </a:pPr>
            <a:r>
              <a:rPr lang="en-US" sz="2200" b="1" i="1" dirty="0">
                <a:solidFill>
                  <a:schemeClr val="tx2">
                    <a:lumMod val="75000"/>
                  </a:schemeClr>
                </a:solidFill>
                <a:latin typeface="Lucida Fax" pitchFamily="18" charset="0"/>
                <a:ea typeface="+mj-ea"/>
                <a:cs typeface="+mj-cs"/>
              </a:rPr>
              <a:t>Title XI Federal Ship Financing Program—TERMINATED!</a:t>
            </a:r>
          </a:p>
        </p:txBody>
      </p:sp>
      <p:pic>
        <p:nvPicPr>
          <p:cNvPr id="44034" name="Picture 3" descr="NLUS_Logo_Color.jpg"/>
          <p:cNvPicPr>
            <a:picLocks noChangeAspect="1"/>
          </p:cNvPicPr>
          <p:nvPr/>
        </p:nvPicPr>
        <p:blipFill>
          <a:blip r:embed="rId3" cstate="print"/>
          <a:srcRect/>
          <a:stretch>
            <a:fillRect/>
          </a:stretch>
        </p:blipFill>
        <p:spPr bwMode="auto">
          <a:xfrm>
            <a:off x="0" y="0"/>
            <a:ext cx="1006475" cy="1006475"/>
          </a:xfrm>
          <a:prstGeom prst="rect">
            <a:avLst/>
          </a:prstGeom>
          <a:noFill/>
          <a:ln w="9525">
            <a:noFill/>
            <a:miter lim="800000"/>
            <a:headEnd/>
            <a:tailEnd/>
          </a:ln>
        </p:spPr>
      </p:pic>
      <p:pic>
        <p:nvPicPr>
          <p:cNvPr id="44035" name="Picture 4" descr="Blue yellow arrows.png"/>
          <p:cNvPicPr>
            <a:picLocks noChangeAspect="1"/>
          </p:cNvPicPr>
          <p:nvPr/>
        </p:nvPicPr>
        <p:blipFill>
          <a:blip r:embed="rId4" cstate="print"/>
          <a:srcRect/>
          <a:stretch>
            <a:fillRect/>
          </a:stretch>
        </p:blipFill>
        <p:spPr bwMode="auto">
          <a:xfrm>
            <a:off x="685800" y="914400"/>
            <a:ext cx="7935913" cy="390525"/>
          </a:xfrm>
          <a:prstGeom prst="rect">
            <a:avLst/>
          </a:prstGeom>
          <a:noFill/>
          <a:ln w="9525">
            <a:noFill/>
            <a:miter lim="800000"/>
            <a:headEnd/>
            <a:tailEnd/>
          </a:ln>
        </p:spPr>
      </p:pic>
      <p:pic>
        <p:nvPicPr>
          <p:cNvPr id="44036" name="Picture 5" descr="Blue yellow arrows.png"/>
          <p:cNvPicPr>
            <a:picLocks noChangeAspect="1"/>
          </p:cNvPicPr>
          <p:nvPr/>
        </p:nvPicPr>
        <p:blipFill>
          <a:blip r:embed="rId4" cstate="print"/>
          <a:srcRect/>
          <a:stretch>
            <a:fillRect/>
          </a:stretch>
        </p:blipFill>
        <p:spPr bwMode="auto">
          <a:xfrm>
            <a:off x="609600" y="6019800"/>
            <a:ext cx="7935913" cy="390525"/>
          </a:xfrm>
          <a:prstGeom prst="rect">
            <a:avLst/>
          </a:prstGeom>
          <a:noFill/>
          <a:ln w="9525">
            <a:noFill/>
            <a:miter lim="800000"/>
            <a:headEnd/>
            <a:tailEnd/>
          </a:ln>
        </p:spPr>
      </p:pic>
      <p:pic>
        <p:nvPicPr>
          <p:cNvPr id="44037" name="Picture 6" descr="nlus-logo-color-small.jpg"/>
          <p:cNvPicPr>
            <a:picLocks noChangeAspect="1"/>
          </p:cNvPicPr>
          <p:nvPr/>
        </p:nvPicPr>
        <p:blipFill>
          <a:blip r:embed="rId5" cstate="print"/>
          <a:srcRect/>
          <a:stretch>
            <a:fillRect/>
          </a:stretch>
        </p:blipFill>
        <p:spPr bwMode="auto">
          <a:xfrm>
            <a:off x="8504238" y="6218238"/>
            <a:ext cx="639762" cy="639762"/>
          </a:xfrm>
          <a:prstGeom prst="rect">
            <a:avLst/>
          </a:prstGeom>
          <a:noFill/>
          <a:ln w="9525">
            <a:noFill/>
            <a:miter lim="800000"/>
            <a:headEnd/>
            <a:tailEnd/>
          </a:ln>
        </p:spPr>
      </p:pic>
      <p:sp>
        <p:nvSpPr>
          <p:cNvPr id="9" name="Footer Placeholder 8"/>
          <p:cNvSpPr>
            <a:spLocks noGrp="1"/>
          </p:cNvSpPr>
          <p:nvPr>
            <p:ph type="ftr" sz="quarter" idx="11"/>
          </p:nvPr>
        </p:nvSpPr>
        <p:spPr/>
        <p:txBody>
          <a:bodyPr/>
          <a:lstStyle/>
          <a:p>
            <a:pPr>
              <a:defRPr/>
            </a:pPr>
            <a:r>
              <a:rPr lang="en-US"/>
              <a:t>Citizens in Support of the Sea Services</a:t>
            </a:r>
          </a:p>
        </p:txBody>
      </p:sp>
      <p:sp>
        <p:nvSpPr>
          <p:cNvPr id="44039" name="Content Placeholder 10"/>
          <p:cNvSpPr>
            <a:spLocks noGrp="1"/>
          </p:cNvSpPr>
          <p:nvPr>
            <p:ph idx="1"/>
          </p:nvPr>
        </p:nvSpPr>
        <p:spPr>
          <a:xfrm>
            <a:off x="419100" y="1308100"/>
            <a:ext cx="8305800" cy="4714875"/>
          </a:xfrm>
        </p:spPr>
        <p:txBody>
          <a:bodyPr/>
          <a:lstStyle/>
          <a:p>
            <a:pPr eaLnBrk="1" hangingPunct="1"/>
            <a:r>
              <a:rPr lang="en-US" sz="2800" dirty="0">
                <a:ea typeface="ＭＳ Ｐゴシック"/>
              </a:rPr>
              <a:t>Provides a strong return for the government, as </a:t>
            </a:r>
            <a:r>
              <a:rPr lang="en-US" sz="2800" b="1" dirty="0">
                <a:ea typeface="ＭＳ Ｐゴシック"/>
              </a:rPr>
              <a:t>each appropriated Title XI dollar can leverage up to $12 of private investment.  </a:t>
            </a:r>
          </a:p>
          <a:p>
            <a:pPr eaLnBrk="1" hangingPunct="1"/>
            <a:r>
              <a:rPr lang="en-US" sz="2800" dirty="0">
                <a:ea typeface="ＭＳ Ｐゴシック"/>
              </a:rPr>
              <a:t>Helps retain jobs for thousands of shipyard welders, electricians, and fitters necessary to maintain a healthy Naval shipbuilding industrial base.</a:t>
            </a:r>
          </a:p>
          <a:p>
            <a:pPr eaLnBrk="1" hangingPunct="1"/>
            <a:r>
              <a:rPr lang="en-US" sz="2800" dirty="0">
                <a:ea typeface="ＭＳ Ｐゴシック"/>
              </a:rPr>
              <a:t>Several Title XI applications need funding.</a:t>
            </a:r>
          </a:p>
          <a:p>
            <a:pPr eaLnBrk="1" hangingPunct="1"/>
            <a:r>
              <a:rPr lang="en-US" sz="2800" dirty="0">
                <a:ea typeface="ＭＳ Ｐゴシック"/>
              </a:rPr>
              <a:t>Requires annual appropriations $25-35M/year to be effective—but budget requests termination!</a:t>
            </a:r>
          </a:p>
          <a:p>
            <a:pPr marL="0" indent="0" algn="ctr" eaLnBrk="1" hangingPunct="1">
              <a:buNone/>
            </a:pPr>
            <a:r>
              <a:rPr lang="en-US" sz="2800" b="1" i="1" dirty="0">
                <a:ea typeface="ＭＳ Ｐゴシック"/>
              </a:rPr>
              <a:t>Must Restore and Properly Fund Title XI! </a:t>
            </a:r>
          </a:p>
        </p:txBody>
      </p:sp>
      <p:sp>
        <p:nvSpPr>
          <p:cNvPr id="44041" name="Slide Number Placeholder 9"/>
          <p:cNvSpPr>
            <a:spLocks noGrp="1"/>
          </p:cNvSpPr>
          <p:nvPr>
            <p:ph type="sldNum" sz="quarter" idx="12"/>
          </p:nvPr>
        </p:nvSpPr>
        <p:spPr bwMode="auto">
          <a:noFill/>
          <a:ln>
            <a:miter lim="800000"/>
            <a:headEnd/>
            <a:tailEnd/>
          </a:ln>
        </p:spPr>
        <p:txBody>
          <a:bodyPr/>
          <a:lstStyle/>
          <a:p>
            <a:fld id="{D7E60284-3BB9-4615-893C-CEAB81083DDA}" type="slidenum">
              <a:rPr lang="en-US" smtClean="0">
                <a:ea typeface="ＭＳ Ｐゴシック"/>
                <a:cs typeface="ＭＳ Ｐゴシック"/>
              </a:rPr>
              <a:pPr/>
              <a:t>14</a:t>
            </a:fld>
            <a:endParaRPr lang="en-US">
              <a:ea typeface="ＭＳ Ｐゴシック"/>
              <a:cs typeface="ＭＳ Ｐゴシック"/>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5400" y="274638"/>
            <a:ext cx="7010400" cy="639762"/>
          </a:xfrm>
        </p:spPr>
        <p:txBody>
          <a:bodyPr rtlCol="0">
            <a:normAutofit/>
          </a:bodyPr>
          <a:lstStyle/>
          <a:p>
            <a:pPr eaLnBrk="1" fontAlgn="auto" hangingPunct="1">
              <a:spcAft>
                <a:spcPts val="0"/>
              </a:spcAft>
              <a:defRPr/>
            </a:pPr>
            <a:r>
              <a:rPr lang="en-US" sz="2200" b="1" i="1" dirty="0">
                <a:latin typeface="Lucida Fax" pitchFamily="18" charset="0"/>
                <a:ea typeface="+mj-ea"/>
                <a:cs typeface="+mj-cs"/>
              </a:rPr>
              <a:t>National Security Multi-Mission Vessel (NSMV)</a:t>
            </a:r>
          </a:p>
        </p:txBody>
      </p:sp>
      <p:pic>
        <p:nvPicPr>
          <p:cNvPr id="44034" name="Picture 3" descr="NLUS_Logo_Color.jpg"/>
          <p:cNvPicPr>
            <a:picLocks noChangeAspect="1"/>
          </p:cNvPicPr>
          <p:nvPr/>
        </p:nvPicPr>
        <p:blipFill>
          <a:blip r:embed="rId3" cstate="print"/>
          <a:srcRect/>
          <a:stretch>
            <a:fillRect/>
          </a:stretch>
        </p:blipFill>
        <p:spPr bwMode="auto">
          <a:xfrm>
            <a:off x="0" y="0"/>
            <a:ext cx="1006475" cy="1006475"/>
          </a:xfrm>
          <a:prstGeom prst="rect">
            <a:avLst/>
          </a:prstGeom>
          <a:noFill/>
          <a:ln w="9525">
            <a:noFill/>
            <a:miter lim="800000"/>
            <a:headEnd/>
            <a:tailEnd/>
          </a:ln>
        </p:spPr>
      </p:pic>
      <p:pic>
        <p:nvPicPr>
          <p:cNvPr id="44035" name="Picture 4" descr="Blue yellow arrows.png"/>
          <p:cNvPicPr>
            <a:picLocks noChangeAspect="1"/>
          </p:cNvPicPr>
          <p:nvPr/>
        </p:nvPicPr>
        <p:blipFill>
          <a:blip r:embed="rId4" cstate="print"/>
          <a:srcRect/>
          <a:stretch>
            <a:fillRect/>
          </a:stretch>
        </p:blipFill>
        <p:spPr bwMode="auto">
          <a:xfrm>
            <a:off x="685800" y="914400"/>
            <a:ext cx="7935913" cy="390525"/>
          </a:xfrm>
          <a:prstGeom prst="rect">
            <a:avLst/>
          </a:prstGeom>
          <a:noFill/>
          <a:ln w="9525">
            <a:noFill/>
            <a:miter lim="800000"/>
            <a:headEnd/>
            <a:tailEnd/>
          </a:ln>
        </p:spPr>
      </p:pic>
      <p:pic>
        <p:nvPicPr>
          <p:cNvPr id="44036" name="Picture 5" descr="Blue yellow arrows.png"/>
          <p:cNvPicPr>
            <a:picLocks noChangeAspect="1"/>
          </p:cNvPicPr>
          <p:nvPr/>
        </p:nvPicPr>
        <p:blipFill>
          <a:blip r:embed="rId4" cstate="print"/>
          <a:srcRect/>
          <a:stretch>
            <a:fillRect/>
          </a:stretch>
        </p:blipFill>
        <p:spPr bwMode="auto">
          <a:xfrm>
            <a:off x="609600" y="6019800"/>
            <a:ext cx="7935913" cy="390525"/>
          </a:xfrm>
          <a:prstGeom prst="rect">
            <a:avLst/>
          </a:prstGeom>
          <a:noFill/>
          <a:ln w="9525">
            <a:noFill/>
            <a:miter lim="800000"/>
            <a:headEnd/>
            <a:tailEnd/>
          </a:ln>
        </p:spPr>
      </p:pic>
      <p:pic>
        <p:nvPicPr>
          <p:cNvPr id="44037" name="Picture 6" descr="nlus-logo-color-small.jpg"/>
          <p:cNvPicPr>
            <a:picLocks noChangeAspect="1"/>
          </p:cNvPicPr>
          <p:nvPr/>
        </p:nvPicPr>
        <p:blipFill>
          <a:blip r:embed="rId5" cstate="print"/>
          <a:srcRect/>
          <a:stretch>
            <a:fillRect/>
          </a:stretch>
        </p:blipFill>
        <p:spPr bwMode="auto">
          <a:xfrm>
            <a:off x="8504238" y="6218238"/>
            <a:ext cx="639762" cy="639762"/>
          </a:xfrm>
          <a:prstGeom prst="rect">
            <a:avLst/>
          </a:prstGeom>
          <a:noFill/>
          <a:ln w="9525">
            <a:noFill/>
            <a:miter lim="800000"/>
            <a:headEnd/>
            <a:tailEnd/>
          </a:ln>
        </p:spPr>
      </p:pic>
      <p:sp>
        <p:nvSpPr>
          <p:cNvPr id="9" name="Footer Placeholder 8"/>
          <p:cNvSpPr>
            <a:spLocks noGrp="1"/>
          </p:cNvSpPr>
          <p:nvPr>
            <p:ph type="ftr" sz="quarter" idx="11"/>
          </p:nvPr>
        </p:nvSpPr>
        <p:spPr/>
        <p:txBody>
          <a:bodyPr/>
          <a:lstStyle/>
          <a:p>
            <a:pPr>
              <a:defRPr/>
            </a:pPr>
            <a:r>
              <a:rPr lang="en-US"/>
              <a:t>Citizens in Support of the Sea Services</a:t>
            </a:r>
          </a:p>
        </p:txBody>
      </p:sp>
      <p:sp>
        <p:nvSpPr>
          <p:cNvPr id="44039" name="Content Placeholder 10"/>
          <p:cNvSpPr>
            <a:spLocks noGrp="1"/>
          </p:cNvSpPr>
          <p:nvPr>
            <p:ph idx="1"/>
          </p:nvPr>
        </p:nvSpPr>
        <p:spPr>
          <a:xfrm>
            <a:off x="457200" y="1152525"/>
            <a:ext cx="8458200" cy="4943475"/>
          </a:xfrm>
        </p:spPr>
        <p:txBody>
          <a:bodyPr/>
          <a:lstStyle/>
          <a:p>
            <a:pPr eaLnBrk="1" hangingPunct="1"/>
            <a:r>
              <a:rPr lang="en-US" sz="2800" dirty="0">
                <a:ea typeface="ＭＳ Ｐゴシック"/>
              </a:rPr>
              <a:t>Six State Maritime Academy Training Vessels reaching end of service-life </a:t>
            </a:r>
          </a:p>
          <a:p>
            <a:pPr lvl="1" eaLnBrk="1" hangingPunct="1"/>
            <a:r>
              <a:rPr lang="en-US" sz="2000" dirty="0">
                <a:ea typeface="ＭＳ Ｐゴシック"/>
              </a:rPr>
              <a:t>TS EMPIRE STATE (NY Maritime College) is 55 years old;  8 years beyond service life and currently can operate through 2019.</a:t>
            </a:r>
          </a:p>
          <a:p>
            <a:pPr eaLnBrk="1" hangingPunct="1"/>
            <a:r>
              <a:rPr lang="en-US" sz="2400" dirty="0">
                <a:ea typeface="ＭＳ Ｐゴシック"/>
              </a:rPr>
              <a:t>MARAD initiated design of multi-mission vessels in FY15:</a:t>
            </a:r>
          </a:p>
          <a:p>
            <a:pPr lvl="1" eaLnBrk="1" hangingPunct="1"/>
            <a:r>
              <a:rPr lang="en-US" sz="2000" dirty="0">
                <a:ea typeface="ＭＳ Ｐゴシック"/>
              </a:rPr>
              <a:t>Serve as replacement training vessels for 6 state maritime academies.</a:t>
            </a:r>
          </a:p>
          <a:p>
            <a:pPr lvl="1" eaLnBrk="1" hangingPunct="1"/>
            <a:r>
              <a:rPr lang="en-US" sz="2000" dirty="0">
                <a:ea typeface="ＭＳ Ｐゴシック"/>
              </a:rPr>
              <a:t>Capable of providing humanitarian assistance and disaster relief.</a:t>
            </a:r>
          </a:p>
          <a:p>
            <a:pPr lvl="1" eaLnBrk="1" hangingPunct="1"/>
            <a:r>
              <a:rPr lang="en-US" sz="2000" dirty="0">
                <a:ea typeface="ＭＳ Ｐゴシック"/>
              </a:rPr>
              <a:t>FY18 </a:t>
            </a:r>
            <a:r>
              <a:rPr lang="en-US" sz="2000" dirty="0" err="1">
                <a:ea typeface="ＭＳ Ｐゴシック"/>
              </a:rPr>
              <a:t>PresBud</a:t>
            </a:r>
            <a:r>
              <a:rPr lang="en-US" sz="2000" dirty="0">
                <a:ea typeface="ＭＳ Ｐゴシック"/>
              </a:rPr>
              <a:t> provides NO funding for NSMV!</a:t>
            </a:r>
          </a:p>
          <a:p>
            <a:pPr eaLnBrk="1" hangingPunct="1"/>
            <a:r>
              <a:rPr lang="en-US" sz="2400" dirty="0">
                <a:ea typeface="ＭＳ Ｐゴシック"/>
              </a:rPr>
              <a:t>MARAD Needs $36M now to start detailed design/fund long lead material to ensure first in class delivers before 2020!</a:t>
            </a:r>
          </a:p>
          <a:p>
            <a:pPr lvl="1" eaLnBrk="1" hangingPunct="1"/>
            <a:endParaRPr lang="en-US" sz="2000" dirty="0">
              <a:ea typeface="ＭＳ Ｐゴシック"/>
            </a:endParaRPr>
          </a:p>
          <a:p>
            <a:pPr lvl="1" eaLnBrk="1" hangingPunct="1"/>
            <a:endParaRPr lang="en-US" sz="2000" dirty="0">
              <a:ea typeface="ＭＳ Ｐゴシック"/>
            </a:endParaRPr>
          </a:p>
          <a:p>
            <a:pPr eaLnBrk="1" hangingPunct="1"/>
            <a:endParaRPr lang="en-US" sz="2800" dirty="0">
              <a:ea typeface="ＭＳ Ｐゴシック"/>
            </a:endParaRPr>
          </a:p>
        </p:txBody>
      </p:sp>
      <p:sp>
        <p:nvSpPr>
          <p:cNvPr id="44041" name="Slide Number Placeholder 9"/>
          <p:cNvSpPr>
            <a:spLocks noGrp="1"/>
          </p:cNvSpPr>
          <p:nvPr>
            <p:ph type="sldNum" sz="quarter" idx="12"/>
          </p:nvPr>
        </p:nvSpPr>
        <p:spPr bwMode="auto">
          <a:noFill/>
          <a:ln>
            <a:miter lim="800000"/>
            <a:headEnd/>
            <a:tailEnd/>
          </a:ln>
        </p:spPr>
        <p:txBody>
          <a:bodyPr/>
          <a:lstStyle/>
          <a:p>
            <a:fld id="{D7E60284-3BB9-4615-893C-CEAB81083DDA}" type="slidenum">
              <a:rPr lang="en-US" smtClean="0">
                <a:ea typeface="ＭＳ Ｐゴシック"/>
                <a:cs typeface="ＭＳ Ｐゴシック"/>
              </a:rPr>
              <a:pPr/>
              <a:t>15</a:t>
            </a:fld>
            <a:endParaRPr lang="en-US">
              <a:ea typeface="ＭＳ Ｐゴシック"/>
              <a:cs typeface="ＭＳ Ｐゴシック"/>
            </a:endParaRPr>
          </a:p>
        </p:txBody>
      </p:sp>
      <p:pic>
        <p:nvPicPr>
          <p:cNvPr id="11" name="Content Placeholder 5"/>
          <p:cNvPicPr>
            <a:picLocks noChangeAspect="1"/>
          </p:cNvPicPr>
          <p:nvPr/>
        </p:nvPicPr>
        <p:blipFill>
          <a:blip r:embed="rId6"/>
          <a:stretch>
            <a:fillRect/>
          </a:stretch>
        </p:blipFill>
        <p:spPr bwMode="auto">
          <a:xfrm>
            <a:off x="3237094" y="5029200"/>
            <a:ext cx="2384588" cy="1079126"/>
          </a:xfrm>
          <a:prstGeom prst="rect">
            <a:avLst/>
          </a:prstGeom>
          <a:noFill/>
          <a:ln w="9525">
            <a:noFill/>
            <a:miter lim="800000"/>
            <a:headEnd/>
            <a:tailEnd/>
          </a:ln>
        </p:spPr>
      </p:pic>
    </p:spTree>
    <p:extLst>
      <p:ext uri="{BB962C8B-B14F-4D97-AF65-F5344CB8AC3E}">
        <p14:creationId xmlns:p14="http://schemas.microsoft.com/office/powerpoint/2010/main" val="120127780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5400" y="274638"/>
            <a:ext cx="7010400" cy="639762"/>
          </a:xfrm>
        </p:spPr>
        <p:txBody>
          <a:bodyPr rtlCol="0">
            <a:normAutofit/>
          </a:bodyPr>
          <a:lstStyle/>
          <a:p>
            <a:pPr eaLnBrk="1" fontAlgn="auto" hangingPunct="1">
              <a:spcAft>
                <a:spcPts val="0"/>
              </a:spcAft>
              <a:defRPr/>
            </a:pPr>
            <a:r>
              <a:rPr lang="en-US" sz="2200" b="1" i="1" dirty="0">
                <a:solidFill>
                  <a:schemeClr val="tx2">
                    <a:lumMod val="75000"/>
                  </a:schemeClr>
                </a:solidFill>
                <a:latin typeface="Lucida Fax" pitchFamily="18" charset="0"/>
                <a:ea typeface="+mj-ea"/>
                <a:cs typeface="+mj-cs"/>
              </a:rPr>
              <a:t>FY2018 Priorities</a:t>
            </a:r>
          </a:p>
        </p:txBody>
      </p:sp>
      <p:pic>
        <p:nvPicPr>
          <p:cNvPr id="46082" name="Picture 3" descr="NLUS_Logo_Color.jpg"/>
          <p:cNvPicPr>
            <a:picLocks noChangeAspect="1"/>
          </p:cNvPicPr>
          <p:nvPr/>
        </p:nvPicPr>
        <p:blipFill>
          <a:blip r:embed="rId3" cstate="print"/>
          <a:srcRect/>
          <a:stretch>
            <a:fillRect/>
          </a:stretch>
        </p:blipFill>
        <p:spPr bwMode="auto">
          <a:xfrm>
            <a:off x="0" y="0"/>
            <a:ext cx="1006475" cy="1006475"/>
          </a:xfrm>
          <a:prstGeom prst="rect">
            <a:avLst/>
          </a:prstGeom>
          <a:noFill/>
          <a:ln w="9525">
            <a:noFill/>
            <a:miter lim="800000"/>
            <a:headEnd/>
            <a:tailEnd/>
          </a:ln>
        </p:spPr>
      </p:pic>
      <p:pic>
        <p:nvPicPr>
          <p:cNvPr id="46083" name="Picture 4" descr="Blue yellow arrows.png"/>
          <p:cNvPicPr>
            <a:picLocks noChangeAspect="1"/>
          </p:cNvPicPr>
          <p:nvPr/>
        </p:nvPicPr>
        <p:blipFill>
          <a:blip r:embed="rId4" cstate="print"/>
          <a:srcRect/>
          <a:stretch>
            <a:fillRect/>
          </a:stretch>
        </p:blipFill>
        <p:spPr bwMode="auto">
          <a:xfrm>
            <a:off x="685800" y="685800"/>
            <a:ext cx="7935913" cy="390525"/>
          </a:xfrm>
          <a:prstGeom prst="rect">
            <a:avLst/>
          </a:prstGeom>
          <a:noFill/>
          <a:ln w="9525">
            <a:noFill/>
            <a:miter lim="800000"/>
            <a:headEnd/>
            <a:tailEnd/>
          </a:ln>
        </p:spPr>
      </p:pic>
      <p:pic>
        <p:nvPicPr>
          <p:cNvPr id="46084" name="Picture 5" descr="Blue yellow arrows.png"/>
          <p:cNvPicPr>
            <a:picLocks noChangeAspect="1"/>
          </p:cNvPicPr>
          <p:nvPr/>
        </p:nvPicPr>
        <p:blipFill>
          <a:blip r:embed="rId4" cstate="print"/>
          <a:srcRect/>
          <a:stretch>
            <a:fillRect/>
          </a:stretch>
        </p:blipFill>
        <p:spPr bwMode="auto">
          <a:xfrm>
            <a:off x="609600" y="6019800"/>
            <a:ext cx="7935913" cy="390525"/>
          </a:xfrm>
          <a:prstGeom prst="rect">
            <a:avLst/>
          </a:prstGeom>
          <a:noFill/>
          <a:ln w="9525">
            <a:noFill/>
            <a:miter lim="800000"/>
            <a:headEnd/>
            <a:tailEnd/>
          </a:ln>
        </p:spPr>
      </p:pic>
      <p:pic>
        <p:nvPicPr>
          <p:cNvPr id="46085" name="Picture 6" descr="nlus-logo-color-small.jpg"/>
          <p:cNvPicPr>
            <a:picLocks noChangeAspect="1"/>
          </p:cNvPicPr>
          <p:nvPr/>
        </p:nvPicPr>
        <p:blipFill>
          <a:blip r:embed="rId5" cstate="print"/>
          <a:srcRect/>
          <a:stretch>
            <a:fillRect/>
          </a:stretch>
        </p:blipFill>
        <p:spPr bwMode="auto">
          <a:xfrm>
            <a:off x="8504238" y="6218238"/>
            <a:ext cx="639762" cy="639762"/>
          </a:xfrm>
          <a:prstGeom prst="rect">
            <a:avLst/>
          </a:prstGeom>
          <a:noFill/>
          <a:ln w="9525">
            <a:noFill/>
            <a:miter lim="800000"/>
            <a:headEnd/>
            <a:tailEnd/>
          </a:ln>
        </p:spPr>
      </p:pic>
      <p:sp>
        <p:nvSpPr>
          <p:cNvPr id="9" name="Footer Placeholder 8"/>
          <p:cNvSpPr>
            <a:spLocks noGrp="1"/>
          </p:cNvSpPr>
          <p:nvPr>
            <p:ph type="ftr" sz="quarter" idx="11"/>
          </p:nvPr>
        </p:nvSpPr>
        <p:spPr/>
        <p:txBody>
          <a:bodyPr/>
          <a:lstStyle/>
          <a:p>
            <a:pPr>
              <a:defRPr/>
            </a:pPr>
            <a:r>
              <a:rPr lang="en-US"/>
              <a:t>Citizens in Support of the Sea Services</a:t>
            </a:r>
          </a:p>
        </p:txBody>
      </p:sp>
      <p:sp>
        <p:nvSpPr>
          <p:cNvPr id="46087" name="Content Placeholder 10"/>
          <p:cNvSpPr>
            <a:spLocks noGrp="1"/>
          </p:cNvSpPr>
          <p:nvPr>
            <p:ph idx="1"/>
          </p:nvPr>
        </p:nvSpPr>
        <p:spPr>
          <a:xfrm>
            <a:off x="462756" y="1003301"/>
            <a:ext cx="8300244" cy="5211761"/>
          </a:xfrm>
        </p:spPr>
        <p:txBody>
          <a:bodyPr/>
          <a:lstStyle/>
          <a:p>
            <a:pPr eaLnBrk="1" hangingPunct="1">
              <a:lnSpc>
                <a:spcPct val="80000"/>
              </a:lnSpc>
              <a:spcAft>
                <a:spcPts val="600"/>
              </a:spcAft>
            </a:pPr>
            <a:endParaRPr lang="en-US" sz="2000" dirty="0">
              <a:ea typeface="ＭＳ Ｐゴシック"/>
            </a:endParaRPr>
          </a:p>
          <a:p>
            <a:pPr eaLnBrk="1" hangingPunct="1">
              <a:lnSpc>
                <a:spcPct val="80000"/>
              </a:lnSpc>
              <a:spcAft>
                <a:spcPts val="600"/>
              </a:spcAft>
            </a:pPr>
            <a:r>
              <a:rPr lang="en-US" sz="2000" dirty="0">
                <a:ea typeface="ＭＳ Ｐゴシック"/>
              </a:rPr>
              <a:t>Continue to fund the Maritime Security Program at the $300M level authorized by Congress to ensure its viability.</a:t>
            </a:r>
          </a:p>
          <a:p>
            <a:pPr eaLnBrk="1" hangingPunct="1">
              <a:lnSpc>
                <a:spcPct val="80000"/>
              </a:lnSpc>
              <a:spcAft>
                <a:spcPts val="600"/>
              </a:spcAft>
            </a:pPr>
            <a:r>
              <a:rPr lang="en-US" sz="2000" dirty="0">
                <a:ea typeface="ＭＳ Ｐゴシック"/>
              </a:rPr>
              <a:t>Protect the Jones Act from Legislative Changes.</a:t>
            </a:r>
          </a:p>
          <a:p>
            <a:pPr eaLnBrk="1" hangingPunct="1">
              <a:lnSpc>
                <a:spcPct val="80000"/>
              </a:lnSpc>
              <a:spcAft>
                <a:spcPts val="600"/>
              </a:spcAft>
            </a:pPr>
            <a:r>
              <a:rPr lang="en-US" sz="2000" dirty="0">
                <a:ea typeface="ＭＳ Ｐゴシック"/>
              </a:rPr>
              <a:t>Fund maritime academy training &amp; ops., including $36M for National Security Multi-Mission Vessel design &amp; Long Lead items.</a:t>
            </a:r>
          </a:p>
          <a:p>
            <a:pPr eaLnBrk="1" hangingPunct="1">
              <a:lnSpc>
                <a:spcPct val="80000"/>
              </a:lnSpc>
              <a:spcAft>
                <a:spcPts val="600"/>
              </a:spcAft>
            </a:pPr>
            <a:r>
              <a:rPr lang="en-US" sz="2000" dirty="0">
                <a:ea typeface="ＭＳ Ｐゴシック"/>
              </a:rPr>
              <a:t>Ensure the Administration enforces Cargo Preference Laws via strong rulemaking; and reject the major funding cuts for Food Aid Cargos.</a:t>
            </a:r>
          </a:p>
          <a:p>
            <a:pPr eaLnBrk="1" hangingPunct="1">
              <a:lnSpc>
                <a:spcPct val="80000"/>
              </a:lnSpc>
              <a:spcAft>
                <a:spcPts val="600"/>
              </a:spcAft>
            </a:pPr>
            <a:r>
              <a:rPr lang="en-US" sz="2000" dirty="0">
                <a:ea typeface="ＭＳ Ｐゴシック"/>
              </a:rPr>
              <a:t>Provide funding for the Title XI Ship Financing Program of at least $25-35M/year.</a:t>
            </a:r>
          </a:p>
          <a:p>
            <a:pPr eaLnBrk="1" hangingPunct="1">
              <a:spcBef>
                <a:spcPts val="0"/>
              </a:spcBef>
              <a:spcAft>
                <a:spcPts val="0"/>
              </a:spcAft>
            </a:pPr>
            <a:r>
              <a:rPr lang="en-US" sz="2000" dirty="0">
                <a:ea typeface="ＭＳ Ｐゴシック"/>
              </a:rPr>
              <a:t>Support the Department of Transportation’</a:t>
            </a:r>
            <a:r>
              <a:rPr lang="en-US" altLang="ja-JP" sz="2000" dirty="0">
                <a:ea typeface="ＭＳ Ｐゴシック"/>
              </a:rPr>
              <a:t>s </a:t>
            </a:r>
          </a:p>
          <a:p>
            <a:pPr marL="0" indent="0" eaLnBrk="1" hangingPunct="1">
              <a:spcBef>
                <a:spcPts val="0"/>
              </a:spcBef>
              <a:spcAft>
                <a:spcPts val="0"/>
              </a:spcAft>
              <a:buNone/>
              <a:tabLst>
                <a:tab pos="334963" algn="l"/>
              </a:tabLst>
            </a:pPr>
            <a:r>
              <a:rPr lang="en-US" altLang="ja-JP" sz="2000" dirty="0">
                <a:ea typeface="ＭＳ Ｐゴシック"/>
              </a:rPr>
              <a:t>	Marine Highway initiatives that would transport </a:t>
            </a:r>
          </a:p>
          <a:p>
            <a:pPr marL="0" indent="0" eaLnBrk="1" hangingPunct="1">
              <a:spcBef>
                <a:spcPts val="0"/>
              </a:spcBef>
              <a:spcAft>
                <a:spcPts val="0"/>
              </a:spcAft>
              <a:buNone/>
              <a:tabLst>
                <a:tab pos="334963" algn="l"/>
              </a:tabLst>
            </a:pPr>
            <a:r>
              <a:rPr lang="en-US" altLang="ja-JP" sz="2000" dirty="0">
                <a:ea typeface="ＭＳ Ｐゴシック"/>
              </a:rPr>
              <a:t>	more freight cargo in national waterways and </a:t>
            </a:r>
          </a:p>
          <a:p>
            <a:pPr marL="0" indent="0" eaLnBrk="1" hangingPunct="1">
              <a:spcBef>
                <a:spcPts val="0"/>
              </a:spcBef>
              <a:spcAft>
                <a:spcPts val="0"/>
              </a:spcAft>
              <a:buNone/>
              <a:tabLst>
                <a:tab pos="334963" algn="l"/>
              </a:tabLst>
            </a:pPr>
            <a:r>
              <a:rPr lang="en-US" altLang="ja-JP" sz="2000" dirty="0">
                <a:ea typeface="ＭＳ Ｐゴシック"/>
              </a:rPr>
              <a:t>	exempts waterborne cargo, shipped between U.S. </a:t>
            </a:r>
          </a:p>
          <a:p>
            <a:pPr marL="0" indent="0" eaLnBrk="1" hangingPunct="1">
              <a:spcBef>
                <a:spcPts val="0"/>
              </a:spcBef>
              <a:spcAft>
                <a:spcPts val="0"/>
              </a:spcAft>
              <a:buNone/>
              <a:tabLst>
                <a:tab pos="334963" algn="l"/>
              </a:tabLst>
            </a:pPr>
            <a:r>
              <a:rPr lang="en-US" altLang="ja-JP" sz="2000" dirty="0">
                <a:ea typeface="ＭＳ Ｐゴシック"/>
              </a:rPr>
              <a:t>	ports from the Harbor Maintenance Tax.</a:t>
            </a:r>
          </a:p>
          <a:p>
            <a:pPr marL="0" indent="0" eaLnBrk="1" hangingPunct="1">
              <a:lnSpc>
                <a:spcPct val="80000"/>
              </a:lnSpc>
              <a:buNone/>
            </a:pPr>
            <a:endParaRPr lang="en-US" altLang="ja-JP" sz="2800" dirty="0">
              <a:ea typeface="ＭＳ Ｐゴシック"/>
            </a:endParaRPr>
          </a:p>
          <a:p>
            <a:pPr eaLnBrk="1" hangingPunct="1">
              <a:lnSpc>
                <a:spcPct val="80000"/>
              </a:lnSpc>
            </a:pPr>
            <a:endParaRPr lang="en-US" sz="2400" dirty="0">
              <a:ea typeface="ＭＳ Ｐゴシック"/>
            </a:endParaRPr>
          </a:p>
          <a:p>
            <a:pPr eaLnBrk="1" hangingPunct="1">
              <a:lnSpc>
                <a:spcPct val="80000"/>
              </a:lnSpc>
            </a:pPr>
            <a:endParaRPr lang="en-US" sz="2400" dirty="0">
              <a:ea typeface="ＭＳ Ｐゴシック"/>
            </a:endParaRPr>
          </a:p>
        </p:txBody>
      </p:sp>
      <p:sp>
        <p:nvSpPr>
          <p:cNvPr id="46088" name="Slide Number Placeholder 9"/>
          <p:cNvSpPr>
            <a:spLocks noGrp="1"/>
          </p:cNvSpPr>
          <p:nvPr>
            <p:ph type="sldNum" sz="quarter" idx="12"/>
          </p:nvPr>
        </p:nvSpPr>
        <p:spPr bwMode="auto">
          <a:noFill/>
          <a:ln>
            <a:miter lim="800000"/>
            <a:headEnd/>
            <a:tailEnd/>
          </a:ln>
        </p:spPr>
        <p:txBody>
          <a:bodyPr/>
          <a:lstStyle/>
          <a:p>
            <a:fld id="{ADA80D4B-0CCF-498E-8E01-3E79FD10246E}" type="slidenum">
              <a:rPr lang="en-US" smtClean="0">
                <a:ea typeface="ＭＳ Ｐゴシック"/>
                <a:cs typeface="ＭＳ Ｐゴシック"/>
              </a:rPr>
              <a:pPr/>
              <a:t>16</a:t>
            </a:fld>
            <a:endParaRPr lang="en-US">
              <a:ea typeface="ＭＳ Ｐゴシック"/>
              <a:cs typeface="ＭＳ Ｐゴシック"/>
            </a:endParaRPr>
          </a:p>
        </p:txBody>
      </p:sp>
      <p:pic>
        <p:nvPicPr>
          <p:cNvPr id="3" name="Picture 2"/>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319632" y="4168535"/>
            <a:ext cx="2314113" cy="1634120"/>
          </a:xfrm>
          <a:prstGeom prst="rect">
            <a:avLst/>
          </a:prstGeom>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08894" y="274638"/>
            <a:ext cx="7010400" cy="639762"/>
          </a:xfrm>
        </p:spPr>
        <p:txBody>
          <a:bodyPr rtlCol="0">
            <a:noAutofit/>
          </a:bodyPr>
          <a:lstStyle/>
          <a:p>
            <a:pPr eaLnBrk="1" fontAlgn="auto" hangingPunct="1">
              <a:spcAft>
                <a:spcPts val="0"/>
              </a:spcAft>
              <a:defRPr/>
            </a:pPr>
            <a:r>
              <a:rPr lang="en-US" sz="2200" b="1" i="1" dirty="0">
                <a:latin typeface="Lucida Fax" panose="02060602050505020204" pitchFamily="18" charset="0"/>
                <a:ea typeface="ＭＳ Ｐゴシック" charset="-128"/>
                <a:cs typeface="+mn-cs"/>
              </a:rPr>
              <a:t>FY2018 Priorities</a:t>
            </a:r>
            <a:endParaRPr lang="en-US" sz="2400" b="1" i="1" dirty="0">
              <a:solidFill>
                <a:schemeClr val="tx2">
                  <a:lumMod val="75000"/>
                </a:schemeClr>
              </a:solidFill>
              <a:latin typeface="Lucida Fax" pitchFamily="18" charset="0"/>
              <a:ea typeface="+mj-ea"/>
              <a:cs typeface="+mj-cs"/>
            </a:endParaRPr>
          </a:p>
        </p:txBody>
      </p:sp>
      <p:pic>
        <p:nvPicPr>
          <p:cNvPr id="48130" name="Picture 3" descr="NLUS_Logo_Color.jpg"/>
          <p:cNvPicPr>
            <a:picLocks noChangeAspect="1"/>
          </p:cNvPicPr>
          <p:nvPr/>
        </p:nvPicPr>
        <p:blipFill>
          <a:blip r:embed="rId3" cstate="print"/>
          <a:srcRect/>
          <a:stretch>
            <a:fillRect/>
          </a:stretch>
        </p:blipFill>
        <p:spPr bwMode="auto">
          <a:xfrm>
            <a:off x="0" y="0"/>
            <a:ext cx="1006475" cy="1006475"/>
          </a:xfrm>
          <a:prstGeom prst="rect">
            <a:avLst/>
          </a:prstGeom>
          <a:noFill/>
          <a:ln w="9525">
            <a:noFill/>
            <a:miter lim="800000"/>
            <a:headEnd/>
            <a:tailEnd/>
          </a:ln>
        </p:spPr>
      </p:pic>
      <p:pic>
        <p:nvPicPr>
          <p:cNvPr id="48131" name="Picture 4" descr="Blue yellow arrows.png"/>
          <p:cNvPicPr>
            <a:picLocks noChangeAspect="1"/>
          </p:cNvPicPr>
          <p:nvPr/>
        </p:nvPicPr>
        <p:blipFill>
          <a:blip r:embed="rId4" cstate="print"/>
          <a:srcRect/>
          <a:stretch>
            <a:fillRect/>
          </a:stretch>
        </p:blipFill>
        <p:spPr bwMode="auto">
          <a:xfrm>
            <a:off x="609600" y="885825"/>
            <a:ext cx="7935913" cy="390525"/>
          </a:xfrm>
          <a:prstGeom prst="rect">
            <a:avLst/>
          </a:prstGeom>
          <a:noFill/>
          <a:ln w="9525">
            <a:noFill/>
            <a:miter lim="800000"/>
            <a:headEnd/>
            <a:tailEnd/>
          </a:ln>
        </p:spPr>
      </p:pic>
      <p:pic>
        <p:nvPicPr>
          <p:cNvPr id="48132" name="Picture 5" descr="Blue yellow arrows.png"/>
          <p:cNvPicPr>
            <a:picLocks noChangeAspect="1"/>
          </p:cNvPicPr>
          <p:nvPr/>
        </p:nvPicPr>
        <p:blipFill>
          <a:blip r:embed="rId4" cstate="print"/>
          <a:srcRect/>
          <a:stretch>
            <a:fillRect/>
          </a:stretch>
        </p:blipFill>
        <p:spPr bwMode="auto">
          <a:xfrm>
            <a:off x="609600" y="6019800"/>
            <a:ext cx="7935913" cy="390525"/>
          </a:xfrm>
          <a:prstGeom prst="rect">
            <a:avLst/>
          </a:prstGeom>
          <a:noFill/>
          <a:ln w="9525">
            <a:noFill/>
            <a:miter lim="800000"/>
            <a:headEnd/>
            <a:tailEnd/>
          </a:ln>
        </p:spPr>
      </p:pic>
      <p:pic>
        <p:nvPicPr>
          <p:cNvPr id="48133" name="Picture 6" descr="nlus-logo-color-small.jpg"/>
          <p:cNvPicPr>
            <a:picLocks noChangeAspect="1"/>
          </p:cNvPicPr>
          <p:nvPr/>
        </p:nvPicPr>
        <p:blipFill>
          <a:blip r:embed="rId5" cstate="print"/>
          <a:srcRect/>
          <a:stretch>
            <a:fillRect/>
          </a:stretch>
        </p:blipFill>
        <p:spPr bwMode="auto">
          <a:xfrm>
            <a:off x="8504238" y="6218238"/>
            <a:ext cx="639762" cy="639762"/>
          </a:xfrm>
          <a:prstGeom prst="rect">
            <a:avLst/>
          </a:prstGeom>
          <a:noFill/>
          <a:ln w="9525">
            <a:noFill/>
            <a:miter lim="800000"/>
            <a:headEnd/>
            <a:tailEnd/>
          </a:ln>
        </p:spPr>
      </p:pic>
      <p:sp>
        <p:nvSpPr>
          <p:cNvPr id="9" name="Footer Placeholder 8"/>
          <p:cNvSpPr>
            <a:spLocks noGrp="1"/>
          </p:cNvSpPr>
          <p:nvPr>
            <p:ph type="ftr" sz="quarter" idx="11"/>
          </p:nvPr>
        </p:nvSpPr>
        <p:spPr/>
        <p:txBody>
          <a:bodyPr/>
          <a:lstStyle/>
          <a:p>
            <a:pPr>
              <a:defRPr/>
            </a:pPr>
            <a:r>
              <a:rPr lang="en-US"/>
              <a:t>Citizens in Support of the Sea Services</a:t>
            </a:r>
          </a:p>
        </p:txBody>
      </p:sp>
      <p:sp>
        <p:nvSpPr>
          <p:cNvPr id="11" name="Content Placeholder 10"/>
          <p:cNvSpPr>
            <a:spLocks noGrp="1"/>
          </p:cNvSpPr>
          <p:nvPr>
            <p:ph idx="1"/>
          </p:nvPr>
        </p:nvSpPr>
        <p:spPr>
          <a:xfrm>
            <a:off x="14514" y="1204912"/>
            <a:ext cx="8686800" cy="5272087"/>
          </a:xfrm>
        </p:spPr>
        <p:txBody>
          <a:bodyPr>
            <a:normAutofit fontScale="70000" lnSpcReduction="20000"/>
          </a:bodyPr>
          <a:lstStyle/>
          <a:p>
            <a:pPr marL="284162" lvl="1" indent="0" eaLnBrk="1" hangingPunct="1">
              <a:buNone/>
              <a:defRPr/>
            </a:pPr>
            <a:r>
              <a:rPr lang="en-US" sz="2400" dirty="0"/>
              <a:t> </a:t>
            </a:r>
            <a:endParaRPr lang="en-US" dirty="0">
              <a:ea typeface="ＭＳ Ｐゴシック" charset="-128"/>
            </a:endParaRPr>
          </a:p>
          <a:p>
            <a:pPr marL="342900" lvl="1" indent="-58738" eaLnBrk="1" hangingPunct="1">
              <a:buFont typeface="Arial" pitchFamily="34" charset="0"/>
              <a:buChar char="•"/>
              <a:defRPr/>
            </a:pPr>
            <a:r>
              <a:rPr lang="en-US" altLang="ja-JP" sz="3100" dirty="0">
                <a:ea typeface="ＭＳ Ｐゴシック" charset="-128"/>
              </a:rPr>
              <a:t> </a:t>
            </a:r>
            <a:r>
              <a:rPr lang="en-US" sz="3100" dirty="0"/>
              <a:t>Support legislation to export of a percentage of LNG and crude oil  on U.S. built, U.S. Flag ships to help stem the decline of U.S. shipping in foreign trade and provide additional work for U.S. shipyards.</a:t>
            </a:r>
          </a:p>
          <a:p>
            <a:pPr marL="342900" lvl="1" indent="-58738" eaLnBrk="1" hangingPunct="1">
              <a:buFont typeface="Arial" pitchFamily="34" charset="0"/>
              <a:buChar char="•"/>
              <a:defRPr/>
            </a:pPr>
            <a:endParaRPr lang="en-US" altLang="ja-JP" sz="3100" dirty="0">
              <a:ea typeface="ＭＳ Ｐゴシック" charset="-128"/>
            </a:endParaRPr>
          </a:p>
          <a:p>
            <a:pPr marL="342900" lvl="1" indent="-58738" eaLnBrk="1" hangingPunct="1">
              <a:buFont typeface="Arial" pitchFamily="34" charset="0"/>
              <a:buChar char="•"/>
              <a:defRPr/>
            </a:pPr>
            <a:r>
              <a:rPr lang="en-US" altLang="ja-JP" sz="3100" dirty="0">
                <a:ea typeface="ＭＳ Ｐゴシック" charset="-128"/>
              </a:rPr>
              <a:t>  </a:t>
            </a:r>
            <a:r>
              <a:rPr lang="en-US" sz="3100" dirty="0">
                <a:ea typeface="ＭＳ Ｐゴシック" charset="-128"/>
              </a:rPr>
              <a:t>Supply full funding of the WRRDA specified authorizations from the </a:t>
            </a:r>
            <a:r>
              <a:rPr lang="en-US" altLang="ja-JP" sz="3100" dirty="0">
                <a:ea typeface="ＭＳ Ｐゴシック" charset="-128"/>
              </a:rPr>
              <a:t>Harbor Maintenance Trust Fund to maintain  America</a:t>
            </a:r>
            <a:r>
              <a:rPr lang="ja-JP" altLang="en-US" sz="3100" dirty="0">
                <a:ea typeface="ＭＳ Ｐゴシック" charset="-128"/>
              </a:rPr>
              <a:t>’</a:t>
            </a:r>
            <a:r>
              <a:rPr lang="en-US" altLang="ja-JP" sz="3100" dirty="0">
                <a:ea typeface="ＭＳ Ｐゴシック" charset="-128"/>
              </a:rPr>
              <a:t>s harbors, inland locks, dams, and waterways.  Oppose Lock/Dam User Fee</a:t>
            </a:r>
          </a:p>
          <a:p>
            <a:pPr marL="284162" lvl="1" indent="0" eaLnBrk="1" hangingPunct="1">
              <a:buNone/>
              <a:defRPr/>
            </a:pPr>
            <a:r>
              <a:rPr lang="en-US" altLang="ja-JP" sz="3100" dirty="0">
                <a:ea typeface="ＭＳ Ｐゴシック" charset="-128"/>
              </a:rPr>
              <a:t> </a:t>
            </a:r>
          </a:p>
          <a:p>
            <a:pPr indent="-58738" eaLnBrk="1" hangingPunct="1">
              <a:defRPr/>
            </a:pPr>
            <a:r>
              <a:rPr lang="en-US" sz="3100" dirty="0">
                <a:ea typeface="ＭＳ Ｐゴシック" charset="-128"/>
                <a:cs typeface="+mn-cs"/>
              </a:rPr>
              <a:t>  Fully fund the Maritime Administration’s Ready Reserve Force of 46 vessels and maintained in high readiness status.</a:t>
            </a:r>
          </a:p>
          <a:p>
            <a:pPr marL="342900" lvl="1" indent="3175" eaLnBrk="1" hangingPunct="1">
              <a:spcBef>
                <a:spcPct val="0"/>
              </a:spcBef>
              <a:buFont typeface="Arial" pitchFamily="34" charset="0"/>
              <a:buChar char="•"/>
              <a:defRPr/>
            </a:pPr>
            <a:endParaRPr lang="en-US" sz="3100" dirty="0">
              <a:ea typeface="ＭＳ Ｐゴシック" charset="-128"/>
              <a:cs typeface="+mn-cs"/>
            </a:endParaRPr>
          </a:p>
          <a:p>
            <a:pPr marL="342900" lvl="1" indent="3175" eaLnBrk="1" hangingPunct="1">
              <a:spcBef>
                <a:spcPct val="0"/>
              </a:spcBef>
              <a:buFont typeface="Arial" pitchFamily="34" charset="0"/>
              <a:buChar char="•"/>
              <a:defRPr/>
            </a:pPr>
            <a:r>
              <a:rPr lang="en-US" sz="3100" dirty="0">
                <a:ea typeface="ＭＳ Ｐゴシック" charset="-128"/>
                <a:cs typeface="+mn-cs"/>
              </a:rPr>
              <a:t>  The Navy League urges Congress to  support these maritime programs  to ensure the U.S. maritime sector</a:t>
            </a:r>
          </a:p>
          <a:p>
            <a:pPr marL="342900" lvl="1" indent="0" eaLnBrk="1" hangingPunct="1">
              <a:spcBef>
                <a:spcPct val="0"/>
              </a:spcBef>
              <a:buNone/>
              <a:defRPr/>
            </a:pPr>
            <a:r>
              <a:rPr lang="en-US" sz="3100" dirty="0">
                <a:ea typeface="ＭＳ Ｐゴシック" charset="-128"/>
                <a:cs typeface="+mn-cs"/>
              </a:rPr>
              <a:t>can remain competitive in the global economy.</a:t>
            </a:r>
          </a:p>
          <a:p>
            <a:pPr eaLnBrk="1" hangingPunct="1">
              <a:spcBef>
                <a:spcPct val="0"/>
              </a:spcBef>
              <a:buFont typeface="Arial" pitchFamily="34" charset="0"/>
              <a:buNone/>
              <a:defRPr/>
            </a:pPr>
            <a:r>
              <a:rPr lang="en-US" sz="1800" dirty="0">
                <a:ea typeface="ＭＳ Ｐゴシック" charset="-128"/>
                <a:cs typeface="+mn-cs"/>
              </a:rPr>
              <a:t>      </a:t>
            </a:r>
            <a:r>
              <a:rPr lang="en-US" sz="1400" dirty="0">
                <a:ea typeface="ＭＳ Ｐゴシック" charset="-128"/>
                <a:cs typeface="+mn-cs"/>
              </a:rPr>
              <a:t> </a:t>
            </a:r>
          </a:p>
          <a:p>
            <a:pPr eaLnBrk="1" hangingPunct="1">
              <a:lnSpc>
                <a:spcPct val="80000"/>
              </a:lnSpc>
              <a:defRPr/>
            </a:pPr>
            <a:endParaRPr lang="en-US" sz="1400" b="1" dirty="0">
              <a:ea typeface="ＭＳ Ｐゴシック" charset="-128"/>
              <a:cs typeface="+mn-cs"/>
            </a:endParaRPr>
          </a:p>
          <a:p>
            <a:pPr eaLnBrk="1" hangingPunct="1">
              <a:lnSpc>
                <a:spcPct val="80000"/>
              </a:lnSpc>
              <a:defRPr/>
            </a:pPr>
            <a:endParaRPr lang="en-US" sz="1400" dirty="0">
              <a:solidFill>
                <a:srgbClr val="558ED5"/>
              </a:solidFill>
              <a:ea typeface="ＭＳ Ｐゴシック" charset="-128"/>
              <a:cs typeface="+mn-cs"/>
            </a:endParaRPr>
          </a:p>
        </p:txBody>
      </p:sp>
      <p:pic>
        <p:nvPicPr>
          <p:cNvPr id="48136" name="Picture 16"/>
          <p:cNvPicPr>
            <a:picLocks noChangeAspect="1" noChangeArrowheads="1"/>
          </p:cNvPicPr>
          <p:nvPr/>
        </p:nvPicPr>
        <p:blipFill>
          <a:blip r:embed="rId6" cstate="print"/>
          <a:srcRect/>
          <a:stretch>
            <a:fillRect/>
          </a:stretch>
        </p:blipFill>
        <p:spPr bwMode="auto">
          <a:xfrm>
            <a:off x="7528075" y="4648200"/>
            <a:ext cx="1079628" cy="1352909"/>
          </a:xfrm>
          <a:prstGeom prst="rect">
            <a:avLst/>
          </a:prstGeom>
          <a:noFill/>
          <a:ln w="9525">
            <a:noFill/>
            <a:miter lim="800000"/>
            <a:headEnd/>
            <a:tailEnd/>
          </a:ln>
        </p:spPr>
      </p:pic>
      <p:sp>
        <p:nvSpPr>
          <p:cNvPr id="48137" name="Slide Number Placeholder 9"/>
          <p:cNvSpPr>
            <a:spLocks noGrp="1"/>
          </p:cNvSpPr>
          <p:nvPr>
            <p:ph type="sldNum" sz="quarter" idx="12"/>
          </p:nvPr>
        </p:nvSpPr>
        <p:spPr bwMode="auto">
          <a:noFill/>
          <a:ln>
            <a:miter lim="800000"/>
            <a:headEnd/>
            <a:tailEnd/>
          </a:ln>
        </p:spPr>
        <p:txBody>
          <a:bodyPr/>
          <a:lstStyle/>
          <a:p>
            <a:fld id="{5FE3E59C-BF88-4DFC-801E-6DB999C47FF6}" type="slidenum">
              <a:rPr lang="en-US" smtClean="0">
                <a:ea typeface="ＭＳ Ｐゴシック"/>
                <a:cs typeface="ＭＳ Ｐゴシック"/>
              </a:rPr>
              <a:pPr/>
              <a:t>17</a:t>
            </a:fld>
            <a:endParaRPr lang="en-US">
              <a:ea typeface="ＭＳ Ｐゴシック"/>
              <a:cs typeface="ＭＳ Ｐゴシック"/>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08894" y="274638"/>
            <a:ext cx="7010400" cy="639762"/>
          </a:xfrm>
        </p:spPr>
        <p:txBody>
          <a:bodyPr rtlCol="0">
            <a:noAutofit/>
          </a:bodyPr>
          <a:lstStyle/>
          <a:p>
            <a:pPr eaLnBrk="1" fontAlgn="auto" hangingPunct="1">
              <a:spcAft>
                <a:spcPts val="0"/>
              </a:spcAft>
              <a:defRPr/>
            </a:pPr>
            <a:r>
              <a:rPr lang="en-US" sz="2200" b="1" i="1" dirty="0">
                <a:latin typeface="Lucida Fax" panose="02060602050505020204" pitchFamily="18" charset="0"/>
                <a:ea typeface="ＭＳ Ｐゴシック" charset="-128"/>
                <a:cs typeface="+mn-cs"/>
              </a:rPr>
              <a:t>The Merchant Marine Fleet Needs Congress!</a:t>
            </a:r>
            <a:endParaRPr lang="en-US" sz="2400" b="1" i="1" dirty="0">
              <a:solidFill>
                <a:schemeClr val="tx2">
                  <a:lumMod val="75000"/>
                </a:schemeClr>
              </a:solidFill>
              <a:latin typeface="Lucida Fax" pitchFamily="18" charset="0"/>
              <a:ea typeface="+mj-ea"/>
              <a:cs typeface="+mj-cs"/>
            </a:endParaRPr>
          </a:p>
        </p:txBody>
      </p:sp>
      <p:pic>
        <p:nvPicPr>
          <p:cNvPr id="48130" name="Picture 3" descr="NLUS_Logo_Color.jpg"/>
          <p:cNvPicPr>
            <a:picLocks noChangeAspect="1"/>
          </p:cNvPicPr>
          <p:nvPr/>
        </p:nvPicPr>
        <p:blipFill>
          <a:blip r:embed="rId3" cstate="print"/>
          <a:srcRect/>
          <a:stretch>
            <a:fillRect/>
          </a:stretch>
        </p:blipFill>
        <p:spPr bwMode="auto">
          <a:xfrm>
            <a:off x="0" y="0"/>
            <a:ext cx="1006475" cy="1006475"/>
          </a:xfrm>
          <a:prstGeom prst="rect">
            <a:avLst/>
          </a:prstGeom>
          <a:noFill/>
          <a:ln w="9525">
            <a:noFill/>
            <a:miter lim="800000"/>
            <a:headEnd/>
            <a:tailEnd/>
          </a:ln>
        </p:spPr>
      </p:pic>
      <p:pic>
        <p:nvPicPr>
          <p:cNvPr id="48131" name="Picture 4" descr="Blue yellow arrows.png"/>
          <p:cNvPicPr>
            <a:picLocks noChangeAspect="1"/>
          </p:cNvPicPr>
          <p:nvPr/>
        </p:nvPicPr>
        <p:blipFill>
          <a:blip r:embed="rId4" cstate="print"/>
          <a:srcRect/>
          <a:stretch>
            <a:fillRect/>
          </a:stretch>
        </p:blipFill>
        <p:spPr bwMode="auto">
          <a:xfrm>
            <a:off x="609600" y="885825"/>
            <a:ext cx="7935913" cy="390525"/>
          </a:xfrm>
          <a:prstGeom prst="rect">
            <a:avLst/>
          </a:prstGeom>
          <a:noFill/>
          <a:ln w="9525">
            <a:noFill/>
            <a:miter lim="800000"/>
            <a:headEnd/>
            <a:tailEnd/>
          </a:ln>
        </p:spPr>
      </p:pic>
      <p:pic>
        <p:nvPicPr>
          <p:cNvPr id="48132" name="Picture 5" descr="Blue yellow arrows.png"/>
          <p:cNvPicPr>
            <a:picLocks noChangeAspect="1"/>
          </p:cNvPicPr>
          <p:nvPr/>
        </p:nvPicPr>
        <p:blipFill>
          <a:blip r:embed="rId4" cstate="print"/>
          <a:srcRect/>
          <a:stretch>
            <a:fillRect/>
          </a:stretch>
        </p:blipFill>
        <p:spPr bwMode="auto">
          <a:xfrm>
            <a:off x="609600" y="6019800"/>
            <a:ext cx="7935913" cy="390525"/>
          </a:xfrm>
          <a:prstGeom prst="rect">
            <a:avLst/>
          </a:prstGeom>
          <a:noFill/>
          <a:ln w="9525">
            <a:noFill/>
            <a:miter lim="800000"/>
            <a:headEnd/>
            <a:tailEnd/>
          </a:ln>
        </p:spPr>
      </p:pic>
      <p:pic>
        <p:nvPicPr>
          <p:cNvPr id="48133" name="Picture 6" descr="nlus-logo-color-small.jpg"/>
          <p:cNvPicPr>
            <a:picLocks noChangeAspect="1"/>
          </p:cNvPicPr>
          <p:nvPr/>
        </p:nvPicPr>
        <p:blipFill>
          <a:blip r:embed="rId5" cstate="print"/>
          <a:srcRect/>
          <a:stretch>
            <a:fillRect/>
          </a:stretch>
        </p:blipFill>
        <p:spPr bwMode="auto">
          <a:xfrm>
            <a:off x="8504238" y="6218238"/>
            <a:ext cx="639762" cy="639762"/>
          </a:xfrm>
          <a:prstGeom prst="rect">
            <a:avLst/>
          </a:prstGeom>
          <a:noFill/>
          <a:ln w="9525">
            <a:noFill/>
            <a:miter lim="800000"/>
            <a:headEnd/>
            <a:tailEnd/>
          </a:ln>
        </p:spPr>
      </p:pic>
      <p:sp>
        <p:nvSpPr>
          <p:cNvPr id="9" name="Footer Placeholder 8"/>
          <p:cNvSpPr>
            <a:spLocks noGrp="1"/>
          </p:cNvSpPr>
          <p:nvPr>
            <p:ph type="ftr" sz="quarter" idx="11"/>
          </p:nvPr>
        </p:nvSpPr>
        <p:spPr/>
        <p:txBody>
          <a:bodyPr/>
          <a:lstStyle/>
          <a:p>
            <a:pPr>
              <a:defRPr/>
            </a:pPr>
            <a:r>
              <a:rPr lang="en-US"/>
              <a:t>Citizens in Support of the Sea Services</a:t>
            </a:r>
          </a:p>
        </p:txBody>
      </p:sp>
      <p:sp>
        <p:nvSpPr>
          <p:cNvPr id="11" name="Content Placeholder 10"/>
          <p:cNvSpPr>
            <a:spLocks noGrp="1"/>
          </p:cNvSpPr>
          <p:nvPr>
            <p:ph idx="1"/>
          </p:nvPr>
        </p:nvSpPr>
        <p:spPr>
          <a:xfrm>
            <a:off x="14514" y="969566"/>
            <a:ext cx="9129486" cy="5362461"/>
          </a:xfrm>
        </p:spPr>
        <p:txBody>
          <a:bodyPr>
            <a:normAutofit/>
          </a:bodyPr>
          <a:lstStyle/>
          <a:p>
            <a:pPr marL="284162" lvl="1" indent="0" eaLnBrk="1" hangingPunct="1">
              <a:buNone/>
              <a:defRPr/>
            </a:pPr>
            <a:r>
              <a:rPr lang="en-US" sz="2400" dirty="0"/>
              <a:t> </a:t>
            </a:r>
            <a:endParaRPr lang="en-US" dirty="0">
              <a:ea typeface="ＭＳ Ｐゴシック" charset="-128"/>
            </a:endParaRPr>
          </a:p>
          <a:p>
            <a:pPr marL="342900" lvl="1" indent="-58738" eaLnBrk="1" hangingPunct="1">
              <a:buFont typeface="Arial" pitchFamily="34" charset="0"/>
              <a:buChar char="•"/>
              <a:defRPr/>
            </a:pPr>
            <a:r>
              <a:rPr lang="en-US" altLang="ja-JP" sz="3100" dirty="0">
                <a:ea typeface="ＭＳ Ｐゴシック" charset="-128"/>
              </a:rPr>
              <a:t> </a:t>
            </a:r>
            <a:r>
              <a:rPr lang="en-US" sz="3100" dirty="0"/>
              <a:t>The Merchant Marine fleet is facing a perfect storm of factors that are shrinking the fleet.</a:t>
            </a:r>
          </a:p>
          <a:p>
            <a:pPr marL="342900" lvl="1" indent="-58738" eaLnBrk="1" hangingPunct="1">
              <a:buFont typeface="Arial" pitchFamily="34" charset="0"/>
              <a:buChar char="•"/>
              <a:defRPr/>
            </a:pPr>
            <a:r>
              <a:rPr lang="en-US" sz="3100" dirty="0"/>
              <a:t>  Future ship and Mariner shortages will have significant impacts on our strategic sealift capability. </a:t>
            </a:r>
          </a:p>
          <a:p>
            <a:pPr marL="284162" lvl="1" indent="0" eaLnBrk="1" hangingPunct="1">
              <a:buNone/>
              <a:defRPr/>
            </a:pPr>
            <a:endParaRPr lang="en-US" sz="3100" dirty="0"/>
          </a:p>
          <a:p>
            <a:pPr marL="284162" lvl="1" indent="0" eaLnBrk="1" hangingPunct="1">
              <a:buNone/>
              <a:defRPr/>
            </a:pPr>
            <a:r>
              <a:rPr lang="en-US" sz="2800" dirty="0"/>
              <a:t>“</a:t>
            </a:r>
            <a:r>
              <a:rPr lang="en-US" i="1" dirty="0"/>
              <a:t>Without a healthy U.S. merchant fleet, we lack the capability to deliver our military forces to war.”</a:t>
            </a:r>
          </a:p>
          <a:p>
            <a:pPr algn="ctr" eaLnBrk="1" hangingPunct="1">
              <a:spcBef>
                <a:spcPct val="0"/>
              </a:spcBef>
              <a:buNone/>
              <a:defRPr/>
            </a:pPr>
            <a:r>
              <a:rPr lang="en-US" sz="2400" dirty="0">
                <a:ea typeface="ＭＳ Ｐゴシック" charset="-128"/>
                <a:cs typeface="+mn-cs"/>
              </a:rPr>
              <a:t>				--</a:t>
            </a:r>
            <a:r>
              <a:rPr lang="en-US" sz="2400" dirty="0"/>
              <a:t>Lt. Gen. Stephen Lyons, Deputy commander,     	U.S. Transportation Command</a:t>
            </a:r>
            <a:endParaRPr lang="en-US" sz="2400" dirty="0">
              <a:ea typeface="ＭＳ Ｐゴシック" charset="-128"/>
              <a:cs typeface="+mn-cs"/>
            </a:endParaRPr>
          </a:p>
          <a:p>
            <a:pPr eaLnBrk="1" hangingPunct="1">
              <a:lnSpc>
                <a:spcPct val="80000"/>
              </a:lnSpc>
              <a:defRPr/>
            </a:pPr>
            <a:endParaRPr lang="en-US" sz="1400" b="1" dirty="0">
              <a:ea typeface="ＭＳ Ｐゴシック" charset="-128"/>
              <a:cs typeface="+mn-cs"/>
            </a:endParaRPr>
          </a:p>
          <a:p>
            <a:pPr eaLnBrk="1" hangingPunct="1">
              <a:lnSpc>
                <a:spcPct val="80000"/>
              </a:lnSpc>
              <a:defRPr/>
            </a:pPr>
            <a:endParaRPr lang="en-US" sz="1400" dirty="0">
              <a:solidFill>
                <a:srgbClr val="558ED5"/>
              </a:solidFill>
              <a:ea typeface="ＭＳ Ｐゴシック" charset="-128"/>
              <a:cs typeface="+mn-cs"/>
            </a:endParaRPr>
          </a:p>
        </p:txBody>
      </p:sp>
      <p:sp>
        <p:nvSpPr>
          <p:cNvPr id="48137" name="Slide Number Placeholder 9"/>
          <p:cNvSpPr>
            <a:spLocks noGrp="1"/>
          </p:cNvSpPr>
          <p:nvPr>
            <p:ph type="sldNum" sz="quarter" idx="12"/>
          </p:nvPr>
        </p:nvSpPr>
        <p:spPr bwMode="auto">
          <a:noFill/>
          <a:ln>
            <a:miter lim="800000"/>
            <a:headEnd/>
            <a:tailEnd/>
          </a:ln>
        </p:spPr>
        <p:txBody>
          <a:bodyPr/>
          <a:lstStyle/>
          <a:p>
            <a:fld id="{5FE3E59C-BF88-4DFC-801E-6DB999C47FF6}" type="slidenum">
              <a:rPr lang="en-US" smtClean="0">
                <a:ea typeface="ＭＳ Ｐゴシック"/>
                <a:cs typeface="ＭＳ Ｐゴシック"/>
              </a:rPr>
              <a:pPr/>
              <a:t>18</a:t>
            </a:fld>
            <a:endParaRPr lang="en-US">
              <a:ea typeface="ＭＳ Ｐゴシック"/>
              <a:cs typeface="ＭＳ Ｐゴシック"/>
            </a:endParaRPr>
          </a:p>
        </p:txBody>
      </p:sp>
    </p:spTree>
    <p:extLst>
      <p:ext uri="{BB962C8B-B14F-4D97-AF65-F5344CB8AC3E}">
        <p14:creationId xmlns:p14="http://schemas.microsoft.com/office/powerpoint/2010/main" val="370905259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5400" y="274638"/>
            <a:ext cx="7010400" cy="639762"/>
          </a:xfrm>
        </p:spPr>
        <p:txBody>
          <a:bodyPr rtlCol="0">
            <a:normAutofit/>
          </a:bodyPr>
          <a:lstStyle/>
          <a:p>
            <a:pPr eaLnBrk="1" fontAlgn="auto" hangingPunct="1">
              <a:spcAft>
                <a:spcPts val="0"/>
              </a:spcAft>
              <a:defRPr/>
            </a:pPr>
            <a:r>
              <a:rPr lang="en-US" sz="2200" b="1" i="1" dirty="0">
                <a:solidFill>
                  <a:schemeClr val="tx2">
                    <a:lumMod val="75000"/>
                  </a:schemeClr>
                </a:solidFill>
                <a:latin typeface="Lucida Fax" pitchFamily="18" charset="0"/>
                <a:ea typeface="+mj-ea"/>
                <a:cs typeface="+mj-cs"/>
              </a:rPr>
              <a:t>Navy League of the United States</a:t>
            </a:r>
          </a:p>
        </p:txBody>
      </p:sp>
      <p:pic>
        <p:nvPicPr>
          <p:cNvPr id="50178" name="Picture 3" descr="NLUS_Logo_Color.jpg"/>
          <p:cNvPicPr>
            <a:picLocks noChangeAspect="1"/>
          </p:cNvPicPr>
          <p:nvPr/>
        </p:nvPicPr>
        <p:blipFill>
          <a:blip r:embed="rId3" cstate="print"/>
          <a:srcRect/>
          <a:stretch>
            <a:fillRect/>
          </a:stretch>
        </p:blipFill>
        <p:spPr bwMode="auto">
          <a:xfrm>
            <a:off x="0" y="0"/>
            <a:ext cx="1006475" cy="1006475"/>
          </a:xfrm>
          <a:prstGeom prst="rect">
            <a:avLst/>
          </a:prstGeom>
          <a:noFill/>
          <a:ln w="9525">
            <a:noFill/>
            <a:miter lim="800000"/>
            <a:headEnd/>
            <a:tailEnd/>
          </a:ln>
        </p:spPr>
      </p:pic>
      <p:pic>
        <p:nvPicPr>
          <p:cNvPr id="50179" name="Picture 4" descr="Blue yellow arrows.png"/>
          <p:cNvPicPr>
            <a:picLocks noChangeAspect="1"/>
          </p:cNvPicPr>
          <p:nvPr/>
        </p:nvPicPr>
        <p:blipFill>
          <a:blip r:embed="rId4" cstate="print"/>
          <a:srcRect/>
          <a:stretch>
            <a:fillRect/>
          </a:stretch>
        </p:blipFill>
        <p:spPr bwMode="auto">
          <a:xfrm>
            <a:off x="685800" y="914400"/>
            <a:ext cx="7935913" cy="390525"/>
          </a:xfrm>
          <a:prstGeom prst="rect">
            <a:avLst/>
          </a:prstGeom>
          <a:noFill/>
          <a:ln w="9525">
            <a:noFill/>
            <a:miter lim="800000"/>
            <a:headEnd/>
            <a:tailEnd/>
          </a:ln>
        </p:spPr>
      </p:pic>
      <p:pic>
        <p:nvPicPr>
          <p:cNvPr id="50180" name="Picture 5" descr="Blue yellow arrows.png"/>
          <p:cNvPicPr>
            <a:picLocks noChangeAspect="1"/>
          </p:cNvPicPr>
          <p:nvPr/>
        </p:nvPicPr>
        <p:blipFill>
          <a:blip r:embed="rId4" cstate="print"/>
          <a:srcRect/>
          <a:stretch>
            <a:fillRect/>
          </a:stretch>
        </p:blipFill>
        <p:spPr bwMode="auto">
          <a:xfrm>
            <a:off x="609600" y="6019800"/>
            <a:ext cx="7935913" cy="390525"/>
          </a:xfrm>
          <a:prstGeom prst="rect">
            <a:avLst/>
          </a:prstGeom>
          <a:noFill/>
          <a:ln w="9525">
            <a:noFill/>
            <a:miter lim="800000"/>
            <a:headEnd/>
            <a:tailEnd/>
          </a:ln>
        </p:spPr>
      </p:pic>
      <p:pic>
        <p:nvPicPr>
          <p:cNvPr id="50181" name="Picture 6" descr="nlus-logo-color-small.jpg"/>
          <p:cNvPicPr>
            <a:picLocks noChangeAspect="1"/>
          </p:cNvPicPr>
          <p:nvPr/>
        </p:nvPicPr>
        <p:blipFill>
          <a:blip r:embed="rId5" cstate="print"/>
          <a:srcRect/>
          <a:stretch>
            <a:fillRect/>
          </a:stretch>
        </p:blipFill>
        <p:spPr bwMode="auto">
          <a:xfrm>
            <a:off x="8504238" y="6218238"/>
            <a:ext cx="639762" cy="639762"/>
          </a:xfrm>
          <a:prstGeom prst="rect">
            <a:avLst/>
          </a:prstGeom>
          <a:noFill/>
          <a:ln w="9525">
            <a:noFill/>
            <a:miter lim="800000"/>
            <a:headEnd/>
            <a:tailEnd/>
          </a:ln>
        </p:spPr>
      </p:pic>
      <p:sp>
        <p:nvSpPr>
          <p:cNvPr id="9" name="Footer Placeholder 8"/>
          <p:cNvSpPr>
            <a:spLocks noGrp="1"/>
          </p:cNvSpPr>
          <p:nvPr>
            <p:ph type="ftr" sz="quarter" idx="11"/>
          </p:nvPr>
        </p:nvSpPr>
        <p:spPr/>
        <p:txBody>
          <a:bodyPr/>
          <a:lstStyle/>
          <a:p>
            <a:pPr>
              <a:defRPr/>
            </a:pPr>
            <a:r>
              <a:rPr lang="en-US"/>
              <a:t>Citizens in Support of the Sea Services</a:t>
            </a:r>
          </a:p>
        </p:txBody>
      </p:sp>
      <p:sp>
        <p:nvSpPr>
          <p:cNvPr id="50183" name="Content Placeholder 10"/>
          <p:cNvSpPr>
            <a:spLocks noGrp="1"/>
          </p:cNvSpPr>
          <p:nvPr>
            <p:ph idx="1"/>
          </p:nvPr>
        </p:nvSpPr>
        <p:spPr>
          <a:xfrm>
            <a:off x="457200" y="1219200"/>
            <a:ext cx="8229600" cy="4525963"/>
          </a:xfrm>
        </p:spPr>
        <p:txBody>
          <a:bodyPr/>
          <a:lstStyle/>
          <a:p>
            <a:pPr eaLnBrk="1" hangingPunct="1">
              <a:buFont typeface="Arial" pitchFamily="34" charset="0"/>
              <a:buNone/>
            </a:pPr>
            <a:r>
              <a:rPr lang="en-US" sz="2800" dirty="0">
                <a:ea typeface="ＭＳ Ｐゴシック"/>
              </a:rPr>
              <a:t>&lt;presenter name&gt;</a:t>
            </a:r>
          </a:p>
          <a:p>
            <a:pPr eaLnBrk="1" hangingPunct="1">
              <a:buFont typeface="Arial" pitchFamily="34" charset="0"/>
              <a:buNone/>
            </a:pPr>
            <a:r>
              <a:rPr lang="en-US" sz="2800" dirty="0">
                <a:ea typeface="ＭＳ Ｐゴシック"/>
              </a:rPr>
              <a:t>&lt;title&gt;</a:t>
            </a:r>
          </a:p>
          <a:p>
            <a:pPr eaLnBrk="1" hangingPunct="1">
              <a:buFont typeface="Arial" pitchFamily="34" charset="0"/>
              <a:buNone/>
            </a:pPr>
            <a:r>
              <a:rPr lang="en-US" sz="2800" dirty="0">
                <a:ea typeface="ＭＳ Ｐゴシック"/>
              </a:rPr>
              <a:t>&lt;council name&gt;</a:t>
            </a:r>
          </a:p>
          <a:p>
            <a:pPr eaLnBrk="1" hangingPunct="1">
              <a:buFont typeface="Arial" pitchFamily="34" charset="0"/>
              <a:buNone/>
            </a:pPr>
            <a:endParaRPr lang="en-US" sz="2800" u="sng" dirty="0">
              <a:ea typeface="ＭＳ Ｐゴシック"/>
            </a:endParaRPr>
          </a:p>
          <a:p>
            <a:pPr eaLnBrk="1" hangingPunct="1">
              <a:buFont typeface="Arial" pitchFamily="34" charset="0"/>
              <a:buNone/>
            </a:pPr>
            <a:r>
              <a:rPr lang="en-US" sz="2800" u="sng" dirty="0">
                <a:ea typeface="ＭＳ Ｐゴシック"/>
              </a:rPr>
              <a:t>&lt;presenter email address&gt;</a:t>
            </a:r>
          </a:p>
          <a:p>
            <a:pPr eaLnBrk="1" hangingPunct="1">
              <a:buFont typeface="Arial" pitchFamily="34" charset="0"/>
              <a:buNone/>
            </a:pPr>
            <a:r>
              <a:rPr lang="en-US" sz="2800" u="sng" dirty="0">
                <a:ea typeface="ＭＳ Ｐゴシック"/>
              </a:rPr>
              <a:t>&lt;presenter phone number&gt; </a:t>
            </a:r>
          </a:p>
          <a:p>
            <a:pPr eaLnBrk="1" hangingPunct="1">
              <a:buFont typeface="Arial" pitchFamily="34" charset="0"/>
              <a:buNone/>
            </a:pPr>
            <a:r>
              <a:rPr lang="en-US" sz="2800" u="sng" dirty="0">
                <a:ea typeface="ＭＳ Ｐゴシック"/>
              </a:rPr>
              <a:t>&lt;council website address&gt;</a:t>
            </a:r>
          </a:p>
          <a:p>
            <a:pPr eaLnBrk="1" hangingPunct="1">
              <a:buNone/>
            </a:pPr>
            <a:r>
              <a:rPr lang="en-US" sz="2800" i="1" dirty="0">
                <a:ea typeface="ＭＳ Ｐゴシック"/>
              </a:rPr>
              <a:t>Join the Congressional Shipbuilding &amp; Maritime Caucuses to help support the American shipbuilding and maritime communities!</a:t>
            </a:r>
          </a:p>
          <a:p>
            <a:pPr eaLnBrk="1" hangingPunct="1"/>
            <a:endParaRPr lang="en-US" sz="2800" dirty="0">
              <a:ea typeface="ＭＳ Ｐゴシック"/>
            </a:endParaRPr>
          </a:p>
        </p:txBody>
      </p:sp>
      <p:pic>
        <p:nvPicPr>
          <p:cNvPr id="3" name="Picture 2"/>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045868" y="1828800"/>
            <a:ext cx="3575845" cy="2036652"/>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143000"/>
          </a:xfrm>
        </p:spPr>
        <p:txBody>
          <a:bodyPr/>
          <a:lstStyle/>
          <a:p>
            <a:pPr>
              <a:defRPr/>
            </a:pPr>
            <a:r>
              <a:rPr lang="en-US" sz="2400" b="1" i="1" dirty="0">
                <a:solidFill>
                  <a:schemeClr val="tx2">
                    <a:lumMod val="75000"/>
                  </a:schemeClr>
                </a:solidFill>
                <a:latin typeface="Lucida Fax" pitchFamily="18" charset="0"/>
                <a:ea typeface="+mj-ea"/>
                <a:cs typeface="+mj-cs"/>
              </a:rPr>
              <a:t>AGENDA</a:t>
            </a:r>
            <a:endParaRPr lang="en-US" sz="2400" dirty="0">
              <a:ea typeface="+mj-ea"/>
              <a:cs typeface="+mj-cs"/>
            </a:endParaRPr>
          </a:p>
        </p:txBody>
      </p:sp>
      <p:sp>
        <p:nvSpPr>
          <p:cNvPr id="3" name="Content Placeholder 2"/>
          <p:cNvSpPr>
            <a:spLocks noGrp="1"/>
          </p:cNvSpPr>
          <p:nvPr>
            <p:ph idx="1"/>
          </p:nvPr>
        </p:nvSpPr>
        <p:spPr>
          <a:xfrm>
            <a:off x="462756" y="1140864"/>
            <a:ext cx="8229600" cy="4864649"/>
          </a:xfrm>
        </p:spPr>
        <p:txBody>
          <a:bodyPr/>
          <a:lstStyle/>
          <a:p>
            <a:pPr marL="514350" indent="-514350">
              <a:buFont typeface="Arial" charset="0"/>
              <a:buAutoNum type="arabicPeriod"/>
              <a:defRPr/>
            </a:pPr>
            <a:endParaRPr lang="en-US" sz="2400" dirty="0">
              <a:ea typeface="+mn-ea"/>
              <a:cs typeface="+mn-cs"/>
            </a:endParaRPr>
          </a:p>
          <a:p>
            <a:pPr marL="514350" indent="-514350">
              <a:buFont typeface="Arial" charset="0"/>
              <a:buAutoNum type="arabicPeriod"/>
              <a:defRPr/>
            </a:pPr>
            <a:r>
              <a:rPr lang="en-US" sz="2400" dirty="0">
                <a:ea typeface="+mn-ea"/>
                <a:cs typeface="+mn-cs"/>
              </a:rPr>
              <a:t>About the Navy League</a:t>
            </a:r>
          </a:p>
          <a:p>
            <a:pPr marL="514350" indent="-514350">
              <a:buFont typeface="Arial" charset="0"/>
              <a:buAutoNum type="arabicPeriod"/>
              <a:defRPr/>
            </a:pPr>
            <a:r>
              <a:rPr lang="en-US" sz="2400" dirty="0">
                <a:ea typeface="+mn-ea"/>
                <a:cs typeface="+mn-cs"/>
              </a:rPr>
              <a:t>Introduce the Marine Transportation System</a:t>
            </a:r>
          </a:p>
          <a:p>
            <a:pPr marL="514350" indent="-514350">
              <a:buFont typeface="Arial" charset="0"/>
              <a:buAutoNum type="arabicPeriod"/>
              <a:defRPr/>
            </a:pPr>
            <a:r>
              <a:rPr lang="en-US" sz="2400" dirty="0">
                <a:ea typeface="+mn-ea"/>
                <a:cs typeface="+mn-cs"/>
              </a:rPr>
              <a:t>Outline U.S. Merchant Marine Programs</a:t>
            </a:r>
          </a:p>
          <a:p>
            <a:pPr indent="0" eaLnBrk="1" hangingPunct="1">
              <a:buFont typeface="Arial" charset="0"/>
              <a:buChar char="•"/>
              <a:defRPr/>
            </a:pPr>
            <a:r>
              <a:rPr lang="en-US" sz="2400" dirty="0">
                <a:ea typeface="+mn-ea"/>
                <a:cs typeface="+mn-cs"/>
              </a:rPr>
              <a:t>   Maritime Security Program</a:t>
            </a:r>
          </a:p>
          <a:p>
            <a:pPr indent="0" eaLnBrk="1" hangingPunct="1">
              <a:buFont typeface="Arial" charset="0"/>
              <a:buChar char="•"/>
              <a:defRPr/>
            </a:pPr>
            <a:r>
              <a:rPr lang="en-US" sz="2400" dirty="0">
                <a:ea typeface="+mn-ea"/>
                <a:cs typeface="+mn-cs"/>
              </a:rPr>
              <a:t>  Jones Act</a:t>
            </a:r>
          </a:p>
          <a:p>
            <a:pPr indent="0" eaLnBrk="1" hangingPunct="1">
              <a:buFont typeface="Arial" charset="0"/>
              <a:buChar char="•"/>
              <a:defRPr/>
            </a:pPr>
            <a:r>
              <a:rPr lang="en-US" sz="2400" dirty="0">
                <a:ea typeface="+mn-ea"/>
                <a:cs typeface="+mn-cs"/>
              </a:rPr>
              <a:t>  Cargo Preference Laws</a:t>
            </a:r>
          </a:p>
          <a:p>
            <a:pPr indent="0" eaLnBrk="1" hangingPunct="1">
              <a:buFont typeface="Arial" charset="0"/>
              <a:buChar char="•"/>
              <a:defRPr/>
            </a:pPr>
            <a:r>
              <a:rPr lang="en-US" sz="2400" dirty="0">
                <a:ea typeface="+mn-ea"/>
                <a:cs typeface="+mn-cs"/>
              </a:rPr>
              <a:t>  Title XI Shipbuilding Program</a:t>
            </a:r>
          </a:p>
          <a:p>
            <a:pPr indent="0" eaLnBrk="1" hangingPunct="1">
              <a:buFont typeface="Arial" charset="0"/>
              <a:buChar char="•"/>
              <a:defRPr/>
            </a:pPr>
            <a:r>
              <a:rPr lang="en-US" sz="2400" dirty="0">
                <a:ea typeface="+mn-ea"/>
                <a:cs typeface="+mn-cs"/>
              </a:rPr>
              <a:t>  National Security Multi-Mission Vessel</a:t>
            </a:r>
          </a:p>
          <a:p>
            <a:pPr marL="514350" indent="-514350">
              <a:buFont typeface="Arial" charset="0"/>
              <a:buAutoNum type="arabicPeriod" startAt="3"/>
              <a:defRPr/>
            </a:pPr>
            <a:r>
              <a:rPr lang="en-US" sz="2400" dirty="0">
                <a:ea typeface="+mn-ea"/>
                <a:cs typeface="+mn-cs"/>
              </a:rPr>
              <a:t>Legislative Priorities</a:t>
            </a:r>
          </a:p>
          <a:p>
            <a:pPr marL="514350" indent="-514350">
              <a:buFont typeface="Arial" charset="0"/>
              <a:buAutoNum type="arabicPeriod" startAt="3"/>
              <a:defRPr/>
            </a:pPr>
            <a:r>
              <a:rPr lang="en-US" sz="2400" dirty="0">
                <a:ea typeface="+mn-ea"/>
                <a:cs typeface="+mn-cs"/>
              </a:rPr>
              <a:t>Conclusion</a:t>
            </a:r>
          </a:p>
          <a:p>
            <a:pPr marL="514350" indent="-514350">
              <a:buFont typeface="Arial" charset="0"/>
              <a:buAutoNum type="arabicPeriod"/>
              <a:defRPr/>
            </a:pPr>
            <a:endParaRPr lang="en-US" sz="2800" dirty="0">
              <a:ea typeface="+mn-ea"/>
              <a:cs typeface="+mn-cs"/>
            </a:endParaRPr>
          </a:p>
          <a:p>
            <a:pPr indent="0" eaLnBrk="1" hangingPunct="1">
              <a:buFont typeface="Arial" charset="0"/>
              <a:buChar char="•"/>
              <a:defRPr/>
            </a:pPr>
            <a:endParaRPr lang="en-US" sz="2800" dirty="0">
              <a:ea typeface="+mn-ea"/>
              <a:cs typeface="+mn-cs"/>
            </a:endParaRPr>
          </a:p>
          <a:p>
            <a:pPr indent="0" eaLnBrk="1" hangingPunct="1">
              <a:buFont typeface="Arial" charset="0"/>
              <a:buNone/>
              <a:defRPr/>
            </a:pPr>
            <a:endParaRPr lang="en-US" sz="2800" dirty="0">
              <a:ea typeface="+mn-ea"/>
              <a:cs typeface="+mn-cs"/>
            </a:endParaRPr>
          </a:p>
          <a:p>
            <a:pPr indent="0" eaLnBrk="1" hangingPunct="1">
              <a:buFont typeface="Arial" charset="0"/>
              <a:buChar char="•"/>
              <a:defRPr/>
            </a:pPr>
            <a:endParaRPr lang="en-US" sz="2800" b="1" dirty="0">
              <a:ea typeface="+mn-ea"/>
              <a:cs typeface="+mn-cs"/>
            </a:endParaRPr>
          </a:p>
          <a:p>
            <a:pPr marL="914400" lvl="1" indent="-514350">
              <a:buFont typeface="Arial" charset="0"/>
              <a:buAutoNum type="arabicPeriod"/>
              <a:defRPr/>
            </a:pPr>
            <a:endParaRPr lang="en-US" b="1" dirty="0">
              <a:ea typeface="+mn-ea"/>
              <a:cs typeface="+mn-cs"/>
            </a:endParaRPr>
          </a:p>
          <a:p>
            <a:pPr marL="514350" indent="-514350">
              <a:buFont typeface="Arial" charset="0"/>
              <a:buAutoNum type="arabicPeriod"/>
              <a:defRPr/>
            </a:pPr>
            <a:endParaRPr lang="en-US" sz="2800" b="1" dirty="0">
              <a:ea typeface="+mn-ea"/>
              <a:cs typeface="+mn-cs"/>
            </a:endParaRPr>
          </a:p>
        </p:txBody>
      </p:sp>
      <p:sp>
        <p:nvSpPr>
          <p:cNvPr id="4" name="Footer Placeholder 3"/>
          <p:cNvSpPr>
            <a:spLocks noGrp="1"/>
          </p:cNvSpPr>
          <p:nvPr>
            <p:ph type="ftr" sz="quarter" idx="11"/>
          </p:nvPr>
        </p:nvSpPr>
        <p:spPr/>
        <p:txBody>
          <a:bodyPr/>
          <a:lstStyle/>
          <a:p>
            <a:pPr>
              <a:defRPr/>
            </a:pPr>
            <a:r>
              <a:rPr lang="en-US"/>
              <a:t>Citizens in Support of the Sea Services</a:t>
            </a:r>
          </a:p>
        </p:txBody>
      </p:sp>
      <p:pic>
        <p:nvPicPr>
          <p:cNvPr id="17412" name="Picture 3" descr="NLUS_Logo_Color.jpg"/>
          <p:cNvPicPr>
            <a:picLocks noChangeAspect="1"/>
          </p:cNvPicPr>
          <p:nvPr/>
        </p:nvPicPr>
        <p:blipFill>
          <a:blip r:embed="rId3" cstate="print"/>
          <a:srcRect/>
          <a:stretch>
            <a:fillRect/>
          </a:stretch>
        </p:blipFill>
        <p:spPr bwMode="auto">
          <a:xfrm>
            <a:off x="136525" y="76200"/>
            <a:ext cx="1006475" cy="1006475"/>
          </a:xfrm>
          <a:prstGeom prst="rect">
            <a:avLst/>
          </a:prstGeom>
          <a:noFill/>
          <a:ln w="9525">
            <a:noFill/>
            <a:miter lim="800000"/>
            <a:headEnd/>
            <a:tailEnd/>
          </a:ln>
        </p:spPr>
      </p:pic>
      <p:pic>
        <p:nvPicPr>
          <p:cNvPr id="17413" name="Picture 4" descr="Blue yellow arrows.png"/>
          <p:cNvPicPr>
            <a:picLocks noChangeAspect="1"/>
          </p:cNvPicPr>
          <p:nvPr/>
        </p:nvPicPr>
        <p:blipFill>
          <a:blip r:embed="rId4" cstate="print"/>
          <a:srcRect/>
          <a:stretch>
            <a:fillRect/>
          </a:stretch>
        </p:blipFill>
        <p:spPr bwMode="auto">
          <a:xfrm>
            <a:off x="685800" y="981075"/>
            <a:ext cx="7935913" cy="390525"/>
          </a:xfrm>
          <a:prstGeom prst="rect">
            <a:avLst/>
          </a:prstGeom>
          <a:noFill/>
          <a:ln w="9525">
            <a:noFill/>
            <a:miter lim="800000"/>
            <a:headEnd/>
            <a:tailEnd/>
          </a:ln>
        </p:spPr>
      </p:pic>
      <p:pic>
        <p:nvPicPr>
          <p:cNvPr id="17414" name="Picture 5" descr="Blue yellow arrows.png"/>
          <p:cNvPicPr>
            <a:picLocks noChangeAspect="1"/>
          </p:cNvPicPr>
          <p:nvPr/>
        </p:nvPicPr>
        <p:blipFill>
          <a:blip r:embed="rId4" cstate="print"/>
          <a:srcRect/>
          <a:stretch>
            <a:fillRect/>
          </a:stretch>
        </p:blipFill>
        <p:spPr bwMode="auto">
          <a:xfrm>
            <a:off x="609600" y="6019800"/>
            <a:ext cx="7935913" cy="390525"/>
          </a:xfrm>
          <a:prstGeom prst="rect">
            <a:avLst/>
          </a:prstGeom>
          <a:noFill/>
          <a:ln w="9525">
            <a:noFill/>
            <a:miter lim="800000"/>
            <a:headEnd/>
            <a:tailEnd/>
          </a:ln>
        </p:spPr>
      </p:pic>
      <p:pic>
        <p:nvPicPr>
          <p:cNvPr id="17415" name="Picture 6" descr="nlus-logo-color-small.jpg"/>
          <p:cNvPicPr>
            <a:picLocks noChangeAspect="1"/>
          </p:cNvPicPr>
          <p:nvPr/>
        </p:nvPicPr>
        <p:blipFill>
          <a:blip r:embed="rId5" cstate="print"/>
          <a:srcRect/>
          <a:stretch>
            <a:fillRect/>
          </a:stretch>
        </p:blipFill>
        <p:spPr bwMode="auto">
          <a:xfrm>
            <a:off x="8504238" y="6218238"/>
            <a:ext cx="639762" cy="639762"/>
          </a:xfrm>
          <a:prstGeom prst="rect">
            <a:avLst/>
          </a:prstGeom>
          <a:noFill/>
          <a:ln w="9525">
            <a:noFill/>
            <a:miter lim="800000"/>
            <a:headEnd/>
            <a:tailEnd/>
          </a:ln>
        </p:spPr>
      </p:pic>
      <p:sp>
        <p:nvSpPr>
          <p:cNvPr id="17416" name="Slide Number Placeholder 8"/>
          <p:cNvSpPr>
            <a:spLocks noGrp="1"/>
          </p:cNvSpPr>
          <p:nvPr>
            <p:ph type="sldNum" sz="quarter" idx="12"/>
          </p:nvPr>
        </p:nvSpPr>
        <p:spPr bwMode="auto">
          <a:noFill/>
          <a:ln>
            <a:miter lim="800000"/>
            <a:headEnd/>
            <a:tailEnd/>
          </a:ln>
        </p:spPr>
        <p:txBody>
          <a:bodyPr/>
          <a:lstStyle/>
          <a:p>
            <a:fld id="{9166AE3D-FEFC-4BB3-81B2-94BB8EFE5405}" type="slidenum">
              <a:rPr lang="en-US" smtClean="0">
                <a:ea typeface="ＭＳ Ｐゴシック"/>
                <a:cs typeface="ＭＳ Ｐゴシック"/>
              </a:rPr>
              <a:pPr/>
              <a:t>2</a:t>
            </a:fld>
            <a:endParaRPr lang="en-US">
              <a:ea typeface="ＭＳ Ｐゴシック"/>
              <a:cs typeface="ＭＳ Ｐゴシック"/>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Title 1"/>
          <p:cNvSpPr>
            <a:spLocks noGrp="1"/>
          </p:cNvSpPr>
          <p:nvPr>
            <p:ph type="title"/>
          </p:nvPr>
        </p:nvSpPr>
        <p:spPr>
          <a:xfrm>
            <a:off x="1295400" y="274638"/>
            <a:ext cx="7010400" cy="639762"/>
          </a:xfrm>
        </p:spPr>
        <p:txBody>
          <a:bodyPr/>
          <a:lstStyle/>
          <a:p>
            <a:pPr eaLnBrk="1" hangingPunct="1"/>
            <a:r>
              <a:rPr lang="en-US" sz="2400" b="1" i="1" dirty="0">
                <a:solidFill>
                  <a:schemeClr val="tx2">
                    <a:lumMod val="75000"/>
                  </a:schemeClr>
                </a:solidFill>
                <a:latin typeface="Lucida Fax" pitchFamily="18" charset="0"/>
              </a:rPr>
              <a:t>Navy League of the United States</a:t>
            </a:r>
            <a:endParaRPr lang="en-US" sz="2200" b="1" i="1" dirty="0">
              <a:solidFill>
                <a:srgbClr val="17375E"/>
              </a:solidFill>
              <a:latin typeface="Lucida Fax" pitchFamily="18" charset="0"/>
              <a:ea typeface="ＭＳ Ｐゴシック"/>
              <a:cs typeface="ＭＳ Ｐゴシック"/>
            </a:endParaRPr>
          </a:p>
        </p:txBody>
      </p:sp>
      <p:pic>
        <p:nvPicPr>
          <p:cNvPr id="18434" name="Picture 3" descr="NLUS_Logo_Color.jpg"/>
          <p:cNvPicPr>
            <a:picLocks noChangeAspect="1"/>
          </p:cNvPicPr>
          <p:nvPr/>
        </p:nvPicPr>
        <p:blipFill>
          <a:blip r:embed="rId3" cstate="print"/>
          <a:srcRect/>
          <a:stretch>
            <a:fillRect/>
          </a:stretch>
        </p:blipFill>
        <p:spPr bwMode="auto">
          <a:xfrm>
            <a:off x="0" y="0"/>
            <a:ext cx="1006475" cy="1006475"/>
          </a:xfrm>
          <a:prstGeom prst="rect">
            <a:avLst/>
          </a:prstGeom>
          <a:noFill/>
          <a:ln w="9525">
            <a:noFill/>
            <a:miter lim="800000"/>
            <a:headEnd/>
            <a:tailEnd/>
          </a:ln>
        </p:spPr>
      </p:pic>
      <p:pic>
        <p:nvPicPr>
          <p:cNvPr id="18435" name="Picture 4" descr="Blue yellow arrows.png"/>
          <p:cNvPicPr>
            <a:picLocks noChangeAspect="1"/>
          </p:cNvPicPr>
          <p:nvPr/>
        </p:nvPicPr>
        <p:blipFill>
          <a:blip r:embed="rId4" cstate="print"/>
          <a:srcRect/>
          <a:stretch>
            <a:fillRect/>
          </a:stretch>
        </p:blipFill>
        <p:spPr bwMode="auto">
          <a:xfrm>
            <a:off x="685800" y="914400"/>
            <a:ext cx="7935913" cy="390525"/>
          </a:xfrm>
          <a:prstGeom prst="rect">
            <a:avLst/>
          </a:prstGeom>
          <a:noFill/>
          <a:ln w="9525">
            <a:noFill/>
            <a:miter lim="800000"/>
            <a:headEnd/>
            <a:tailEnd/>
          </a:ln>
        </p:spPr>
      </p:pic>
      <p:pic>
        <p:nvPicPr>
          <p:cNvPr id="18436" name="Picture 5" descr="Blue yellow arrows.png"/>
          <p:cNvPicPr>
            <a:picLocks noChangeAspect="1"/>
          </p:cNvPicPr>
          <p:nvPr/>
        </p:nvPicPr>
        <p:blipFill>
          <a:blip r:embed="rId4" cstate="print"/>
          <a:srcRect/>
          <a:stretch>
            <a:fillRect/>
          </a:stretch>
        </p:blipFill>
        <p:spPr bwMode="auto">
          <a:xfrm>
            <a:off x="503237" y="6052029"/>
            <a:ext cx="7935913" cy="390525"/>
          </a:xfrm>
          <a:prstGeom prst="rect">
            <a:avLst/>
          </a:prstGeom>
          <a:noFill/>
          <a:ln w="9525">
            <a:noFill/>
            <a:miter lim="800000"/>
            <a:headEnd/>
            <a:tailEnd/>
          </a:ln>
        </p:spPr>
      </p:pic>
      <p:pic>
        <p:nvPicPr>
          <p:cNvPr id="18437" name="Picture 6" descr="nlus-logo-color-small.jpg"/>
          <p:cNvPicPr>
            <a:picLocks noChangeAspect="1"/>
          </p:cNvPicPr>
          <p:nvPr/>
        </p:nvPicPr>
        <p:blipFill>
          <a:blip r:embed="rId5" cstate="print"/>
          <a:srcRect/>
          <a:stretch>
            <a:fillRect/>
          </a:stretch>
        </p:blipFill>
        <p:spPr bwMode="auto">
          <a:xfrm>
            <a:off x="8504238" y="6218238"/>
            <a:ext cx="639762" cy="639762"/>
          </a:xfrm>
          <a:prstGeom prst="rect">
            <a:avLst/>
          </a:prstGeom>
          <a:noFill/>
          <a:ln w="9525">
            <a:noFill/>
            <a:miter lim="800000"/>
            <a:headEnd/>
            <a:tailEnd/>
          </a:ln>
        </p:spPr>
      </p:pic>
      <p:sp>
        <p:nvSpPr>
          <p:cNvPr id="9" name="Footer Placeholder 8"/>
          <p:cNvSpPr>
            <a:spLocks noGrp="1"/>
          </p:cNvSpPr>
          <p:nvPr>
            <p:ph type="ftr" sz="quarter" idx="11"/>
          </p:nvPr>
        </p:nvSpPr>
        <p:spPr/>
        <p:txBody>
          <a:bodyPr/>
          <a:lstStyle/>
          <a:p>
            <a:pPr>
              <a:defRPr/>
            </a:pPr>
            <a:r>
              <a:rPr lang="en-US" b="1" i="1">
                <a:solidFill>
                  <a:schemeClr val="tx2">
                    <a:lumMod val="75000"/>
                  </a:schemeClr>
                </a:solidFill>
                <a:latin typeface="Lucida Fax" pitchFamily="18" charset="0"/>
              </a:rPr>
              <a:t>Citizens in Support of the Sea Services</a:t>
            </a:r>
            <a:endParaRPr lang="en-US" dirty="0"/>
          </a:p>
        </p:txBody>
      </p:sp>
      <p:sp>
        <p:nvSpPr>
          <p:cNvPr id="4104" name="Rectangle 9"/>
          <p:cNvSpPr>
            <a:spLocks noChangeArrowheads="1"/>
          </p:cNvSpPr>
          <p:nvPr/>
        </p:nvSpPr>
        <p:spPr bwMode="auto">
          <a:xfrm>
            <a:off x="304800" y="1445978"/>
            <a:ext cx="8458200" cy="4801314"/>
          </a:xfrm>
          <a:prstGeom prst="rect">
            <a:avLst/>
          </a:prstGeom>
          <a:noFill/>
          <a:ln w="9525">
            <a:noFill/>
            <a:miter lim="800000"/>
            <a:headEnd/>
            <a:tailEnd/>
          </a:ln>
        </p:spPr>
        <p:txBody>
          <a:bodyPr wrap="square">
            <a:spAutoFit/>
          </a:bodyPr>
          <a:lstStyle/>
          <a:p>
            <a:pPr>
              <a:lnSpc>
                <a:spcPct val="90000"/>
              </a:lnSpc>
              <a:buFont typeface="Arial" pitchFamily="34" charset="0"/>
              <a:buChar char="•"/>
              <a:defRPr/>
            </a:pPr>
            <a:r>
              <a:rPr lang="en-US" sz="2800" dirty="0">
                <a:latin typeface="+mn-lt"/>
                <a:ea typeface="ＭＳ Ｐゴシック" pitchFamily="34" charset="-128"/>
                <a:cs typeface="+mn-cs"/>
              </a:rPr>
              <a:t>  </a:t>
            </a:r>
            <a:r>
              <a:rPr lang="en-US" sz="2400" dirty="0">
                <a:latin typeface="+mn-lt"/>
                <a:ea typeface="ＭＳ Ｐゴシック" pitchFamily="34" charset="-128"/>
                <a:cs typeface="+mn-cs"/>
              </a:rPr>
              <a:t>Founded in 1902 with the support of President Teddy Roosevelt</a:t>
            </a:r>
          </a:p>
          <a:p>
            <a:pPr>
              <a:lnSpc>
                <a:spcPct val="90000"/>
              </a:lnSpc>
              <a:buFont typeface="Arial" pitchFamily="34" charset="0"/>
              <a:buChar char="•"/>
              <a:defRPr/>
            </a:pPr>
            <a:endParaRPr lang="en-US" sz="2400" dirty="0">
              <a:latin typeface="+mn-lt"/>
              <a:ea typeface="ＭＳ Ｐゴシック" pitchFamily="34" charset="-128"/>
              <a:cs typeface="+mn-cs"/>
            </a:endParaRPr>
          </a:p>
          <a:p>
            <a:pPr>
              <a:lnSpc>
                <a:spcPct val="90000"/>
              </a:lnSpc>
              <a:buFont typeface="Arial" pitchFamily="34" charset="0"/>
              <a:buChar char="•"/>
              <a:defRPr/>
            </a:pPr>
            <a:r>
              <a:rPr lang="en-US" sz="2400" dirty="0">
                <a:latin typeface="+mn-lt"/>
                <a:ea typeface="ＭＳ Ｐゴシック" pitchFamily="34" charset="-128"/>
                <a:cs typeface="+mn-cs"/>
              </a:rPr>
              <a:t>  Promotes the need for strong sea services</a:t>
            </a:r>
          </a:p>
          <a:p>
            <a:pPr>
              <a:lnSpc>
                <a:spcPct val="90000"/>
              </a:lnSpc>
              <a:buFont typeface="Arial" pitchFamily="34" charset="0"/>
              <a:buChar char="•"/>
              <a:defRPr/>
            </a:pPr>
            <a:endParaRPr lang="en-US" sz="2400" dirty="0">
              <a:latin typeface="+mn-lt"/>
              <a:ea typeface="ＭＳ Ｐゴシック" pitchFamily="34" charset="-128"/>
              <a:cs typeface="+mn-cs"/>
            </a:endParaRPr>
          </a:p>
          <a:p>
            <a:pPr>
              <a:lnSpc>
                <a:spcPct val="90000"/>
              </a:lnSpc>
              <a:buFont typeface="Arial" pitchFamily="34" charset="0"/>
              <a:buChar char="•"/>
              <a:defRPr/>
            </a:pPr>
            <a:r>
              <a:rPr lang="en-US" sz="2400" dirty="0">
                <a:latin typeface="+mn-lt"/>
                <a:ea typeface="ＭＳ Ｐゴシック" pitchFamily="34" charset="-128"/>
                <a:cs typeface="+mn-cs"/>
              </a:rPr>
              <a:t>  Civilian organization</a:t>
            </a:r>
          </a:p>
          <a:p>
            <a:pPr lvl="1">
              <a:lnSpc>
                <a:spcPct val="90000"/>
              </a:lnSpc>
              <a:buFont typeface="Arial" pitchFamily="34" charset="0"/>
              <a:buChar char="•"/>
              <a:defRPr/>
            </a:pPr>
            <a:r>
              <a:rPr lang="en-US" sz="2400" dirty="0">
                <a:latin typeface="+mn-lt"/>
                <a:ea typeface="ＭＳ Ｐゴシック" pitchFamily="34" charset="-128"/>
                <a:cs typeface="+mn-cs"/>
              </a:rPr>
              <a:t>  230 Local Councils 	</a:t>
            </a:r>
          </a:p>
          <a:p>
            <a:pPr lvl="1">
              <a:lnSpc>
                <a:spcPct val="90000"/>
              </a:lnSpc>
              <a:buFont typeface="Arial" pitchFamily="34" charset="0"/>
              <a:buChar char="•"/>
              <a:defRPr/>
            </a:pPr>
            <a:r>
              <a:rPr lang="en-US" sz="2400" dirty="0">
                <a:latin typeface="+mn-lt"/>
                <a:ea typeface="ＭＳ Ｐゴシック" pitchFamily="34" charset="-128"/>
                <a:cs typeface="+mn-cs"/>
              </a:rPr>
              <a:t>  42,000 members worldwide</a:t>
            </a:r>
          </a:p>
          <a:p>
            <a:pPr lvl="1">
              <a:lnSpc>
                <a:spcPct val="90000"/>
              </a:lnSpc>
              <a:buFont typeface="Arial" pitchFamily="34" charset="0"/>
              <a:buChar char="•"/>
              <a:defRPr/>
            </a:pPr>
            <a:endParaRPr lang="en-US" sz="2400" dirty="0">
              <a:latin typeface="+mn-lt"/>
              <a:ea typeface="ＭＳ Ｐゴシック" pitchFamily="34" charset="-128"/>
              <a:cs typeface="+mn-cs"/>
            </a:endParaRPr>
          </a:p>
          <a:p>
            <a:pPr>
              <a:lnSpc>
                <a:spcPct val="90000"/>
              </a:lnSpc>
              <a:buFont typeface="Arial" pitchFamily="34" charset="0"/>
              <a:buChar char="•"/>
              <a:defRPr/>
            </a:pPr>
            <a:r>
              <a:rPr lang="en-US" sz="2400" dirty="0">
                <a:latin typeface="+mn-lt"/>
                <a:ea typeface="ＭＳ Ｐゴシック" pitchFamily="34" charset="-128"/>
                <a:cs typeface="+mn-cs"/>
              </a:rPr>
              <a:t>  Our Goal: to educate the public and elected officials on the importance of a strong maritime component for our National Security</a:t>
            </a:r>
          </a:p>
          <a:p>
            <a:pPr>
              <a:lnSpc>
                <a:spcPct val="90000"/>
              </a:lnSpc>
              <a:buFont typeface="Arial" pitchFamily="34" charset="0"/>
              <a:buChar char="•"/>
              <a:defRPr/>
            </a:pPr>
            <a:endParaRPr lang="en-US" sz="2400" dirty="0">
              <a:latin typeface="+mn-lt"/>
              <a:ea typeface="ＭＳ Ｐゴシック" pitchFamily="34" charset="-128"/>
              <a:cs typeface="+mn-cs"/>
            </a:endParaRPr>
          </a:p>
          <a:p>
            <a:pPr>
              <a:lnSpc>
                <a:spcPct val="90000"/>
              </a:lnSpc>
              <a:buFont typeface="Arial" pitchFamily="34" charset="0"/>
              <a:buChar char="•"/>
              <a:defRPr/>
            </a:pPr>
            <a:r>
              <a:rPr lang="en-US" sz="2400" dirty="0">
                <a:latin typeface="+mn-lt"/>
                <a:ea typeface="ＭＳ Ｐゴシック" pitchFamily="34" charset="-128"/>
                <a:cs typeface="+mn-cs"/>
              </a:rPr>
              <a:t>  Supports and advocates for members of the Navy, Marine Corps, Coast Guard, and U.S. Flag Merchant Marine</a:t>
            </a:r>
          </a:p>
        </p:txBody>
      </p:sp>
      <p:pic>
        <p:nvPicPr>
          <p:cNvPr id="18440" name="Picture 4"/>
          <p:cNvPicPr>
            <a:picLocks noChangeAspect="1" noChangeArrowheads="1"/>
          </p:cNvPicPr>
          <p:nvPr/>
        </p:nvPicPr>
        <p:blipFill>
          <a:blip r:embed="rId6" cstate="print"/>
          <a:srcRect/>
          <a:stretch>
            <a:fillRect/>
          </a:stretch>
        </p:blipFill>
        <p:spPr bwMode="auto">
          <a:xfrm>
            <a:off x="6934200" y="1944687"/>
            <a:ext cx="1371600" cy="1979406"/>
          </a:xfrm>
          <a:prstGeom prst="rect">
            <a:avLst/>
          </a:prstGeom>
          <a:noFill/>
          <a:ln w="9525">
            <a:noFill/>
            <a:miter lim="800000"/>
            <a:headEnd/>
            <a:tailEnd/>
          </a:ln>
        </p:spPr>
      </p:pic>
      <p:sp>
        <p:nvSpPr>
          <p:cNvPr id="18441" name="Slide Number Placeholder 10"/>
          <p:cNvSpPr>
            <a:spLocks noGrp="1"/>
          </p:cNvSpPr>
          <p:nvPr>
            <p:ph type="sldNum" sz="quarter" idx="12"/>
          </p:nvPr>
        </p:nvSpPr>
        <p:spPr bwMode="auto">
          <a:noFill/>
          <a:ln>
            <a:miter lim="800000"/>
            <a:headEnd/>
            <a:tailEnd/>
          </a:ln>
        </p:spPr>
        <p:txBody>
          <a:bodyPr/>
          <a:lstStyle/>
          <a:p>
            <a:fld id="{AA222606-E811-4961-9A8B-D169EFDBDAFC}" type="slidenum">
              <a:rPr lang="en-US">
                <a:ea typeface="ＭＳ Ｐゴシック"/>
                <a:cs typeface="ＭＳ Ｐゴシック"/>
              </a:rPr>
              <a:pPr/>
              <a:t>3</a:t>
            </a:fld>
            <a:endParaRPr lang="en-US">
              <a:ea typeface="ＭＳ Ｐゴシック"/>
              <a:cs typeface="ＭＳ Ｐゴシック"/>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5400" y="274638"/>
            <a:ext cx="7010400" cy="639762"/>
          </a:xfrm>
        </p:spPr>
        <p:txBody>
          <a:bodyPr rtlCol="0">
            <a:normAutofit/>
          </a:bodyPr>
          <a:lstStyle/>
          <a:p>
            <a:pPr eaLnBrk="1" fontAlgn="auto" hangingPunct="1">
              <a:spcAft>
                <a:spcPts val="0"/>
              </a:spcAft>
              <a:defRPr/>
            </a:pPr>
            <a:r>
              <a:rPr lang="en-US" sz="2200" b="1" i="1" dirty="0">
                <a:solidFill>
                  <a:schemeClr val="tx2">
                    <a:lumMod val="75000"/>
                  </a:schemeClr>
                </a:solidFill>
                <a:latin typeface="Lucida Fax" pitchFamily="18" charset="0"/>
                <a:ea typeface="+mj-ea"/>
                <a:cs typeface="+mj-cs"/>
              </a:rPr>
              <a:t>The U.S. Marine Transportation System ( MTS)</a:t>
            </a:r>
          </a:p>
        </p:txBody>
      </p:sp>
      <p:pic>
        <p:nvPicPr>
          <p:cNvPr id="19458" name="Picture 3" descr="NLUS_Logo_Color.jpg"/>
          <p:cNvPicPr>
            <a:picLocks noChangeAspect="1"/>
          </p:cNvPicPr>
          <p:nvPr/>
        </p:nvPicPr>
        <p:blipFill>
          <a:blip r:embed="rId3" cstate="print"/>
          <a:srcRect/>
          <a:stretch>
            <a:fillRect/>
          </a:stretch>
        </p:blipFill>
        <p:spPr bwMode="auto">
          <a:xfrm>
            <a:off x="0" y="0"/>
            <a:ext cx="1006475" cy="1006475"/>
          </a:xfrm>
          <a:prstGeom prst="rect">
            <a:avLst/>
          </a:prstGeom>
          <a:noFill/>
          <a:ln w="9525">
            <a:noFill/>
            <a:miter lim="800000"/>
            <a:headEnd/>
            <a:tailEnd/>
          </a:ln>
        </p:spPr>
      </p:pic>
      <p:pic>
        <p:nvPicPr>
          <p:cNvPr id="19459" name="Picture 4" descr="Blue yellow arrows.png"/>
          <p:cNvPicPr>
            <a:picLocks noChangeAspect="1"/>
          </p:cNvPicPr>
          <p:nvPr/>
        </p:nvPicPr>
        <p:blipFill>
          <a:blip r:embed="rId4" cstate="print"/>
          <a:srcRect/>
          <a:stretch>
            <a:fillRect/>
          </a:stretch>
        </p:blipFill>
        <p:spPr bwMode="auto">
          <a:xfrm>
            <a:off x="685800" y="914400"/>
            <a:ext cx="7935913" cy="390525"/>
          </a:xfrm>
          <a:prstGeom prst="rect">
            <a:avLst/>
          </a:prstGeom>
          <a:noFill/>
          <a:ln w="9525">
            <a:noFill/>
            <a:miter lim="800000"/>
            <a:headEnd/>
            <a:tailEnd/>
          </a:ln>
        </p:spPr>
      </p:pic>
      <p:pic>
        <p:nvPicPr>
          <p:cNvPr id="19460" name="Picture 5" descr="Blue yellow arrows.png"/>
          <p:cNvPicPr>
            <a:picLocks noChangeAspect="1"/>
          </p:cNvPicPr>
          <p:nvPr/>
        </p:nvPicPr>
        <p:blipFill>
          <a:blip r:embed="rId4" cstate="print"/>
          <a:srcRect/>
          <a:stretch>
            <a:fillRect/>
          </a:stretch>
        </p:blipFill>
        <p:spPr bwMode="auto">
          <a:xfrm>
            <a:off x="609600" y="6162675"/>
            <a:ext cx="7935913" cy="390525"/>
          </a:xfrm>
          <a:prstGeom prst="rect">
            <a:avLst/>
          </a:prstGeom>
          <a:noFill/>
          <a:ln w="9525">
            <a:noFill/>
            <a:miter lim="800000"/>
            <a:headEnd/>
            <a:tailEnd/>
          </a:ln>
        </p:spPr>
      </p:pic>
      <p:pic>
        <p:nvPicPr>
          <p:cNvPr id="19461" name="Picture 6" descr="nlus-logo-color-small.jpg"/>
          <p:cNvPicPr>
            <a:picLocks noChangeAspect="1"/>
          </p:cNvPicPr>
          <p:nvPr/>
        </p:nvPicPr>
        <p:blipFill>
          <a:blip r:embed="rId5" cstate="print"/>
          <a:srcRect/>
          <a:stretch>
            <a:fillRect/>
          </a:stretch>
        </p:blipFill>
        <p:spPr bwMode="auto">
          <a:xfrm>
            <a:off x="8504238" y="6218238"/>
            <a:ext cx="639762" cy="639762"/>
          </a:xfrm>
          <a:prstGeom prst="rect">
            <a:avLst/>
          </a:prstGeom>
          <a:noFill/>
          <a:ln w="9525">
            <a:noFill/>
            <a:miter lim="800000"/>
            <a:headEnd/>
            <a:tailEnd/>
          </a:ln>
        </p:spPr>
      </p:pic>
      <p:sp>
        <p:nvSpPr>
          <p:cNvPr id="9" name="Footer Placeholder 8"/>
          <p:cNvSpPr>
            <a:spLocks noGrp="1"/>
          </p:cNvSpPr>
          <p:nvPr>
            <p:ph type="ftr" sz="quarter" idx="11"/>
          </p:nvPr>
        </p:nvSpPr>
        <p:spPr/>
        <p:txBody>
          <a:bodyPr/>
          <a:lstStyle/>
          <a:p>
            <a:pPr>
              <a:defRPr/>
            </a:pPr>
            <a:r>
              <a:rPr lang="en-US"/>
              <a:t>Citizens in Support of the Sea Services</a:t>
            </a:r>
          </a:p>
        </p:txBody>
      </p:sp>
      <p:sp>
        <p:nvSpPr>
          <p:cNvPr id="19463" name="Rectangle 9"/>
          <p:cNvSpPr>
            <a:spLocks noChangeArrowheads="1"/>
          </p:cNvSpPr>
          <p:nvPr/>
        </p:nvSpPr>
        <p:spPr bwMode="auto">
          <a:xfrm>
            <a:off x="990600" y="1295400"/>
            <a:ext cx="7086600" cy="523875"/>
          </a:xfrm>
          <a:prstGeom prst="rect">
            <a:avLst/>
          </a:prstGeom>
          <a:noFill/>
          <a:ln w="9525">
            <a:noFill/>
            <a:miter lim="800000"/>
            <a:headEnd/>
            <a:tailEnd/>
          </a:ln>
        </p:spPr>
        <p:txBody>
          <a:bodyPr>
            <a:spAutoFit/>
          </a:bodyPr>
          <a:lstStyle/>
          <a:p>
            <a:r>
              <a:rPr lang="en-US" sz="2800" i="1">
                <a:latin typeface="Calibri" pitchFamily="34" charset="0"/>
              </a:rPr>
              <a:t> </a:t>
            </a:r>
            <a:endParaRPr lang="en-US" sz="2800">
              <a:latin typeface="Calibri" pitchFamily="34" charset="0"/>
            </a:endParaRPr>
          </a:p>
        </p:txBody>
      </p:sp>
      <p:pic>
        <p:nvPicPr>
          <p:cNvPr id="19464" name="Picture 11"/>
          <p:cNvPicPr>
            <a:picLocks noGrp="1" noChangeAspect="1" noChangeArrowheads="1"/>
          </p:cNvPicPr>
          <p:nvPr>
            <p:ph idx="1"/>
          </p:nvPr>
        </p:nvPicPr>
        <p:blipFill>
          <a:blip r:embed="rId6" cstate="print"/>
          <a:srcRect/>
          <a:stretch>
            <a:fillRect/>
          </a:stretch>
        </p:blipFill>
        <p:spPr>
          <a:xfrm>
            <a:off x="4746170" y="4115931"/>
            <a:ext cx="3016945" cy="2014994"/>
          </a:xfrm>
        </p:spPr>
      </p:pic>
      <p:sp>
        <p:nvSpPr>
          <p:cNvPr id="18442" name="TextBox 12"/>
          <p:cNvSpPr txBox="1">
            <a:spLocks noChangeArrowheads="1"/>
          </p:cNvSpPr>
          <p:nvPr/>
        </p:nvSpPr>
        <p:spPr bwMode="auto">
          <a:xfrm>
            <a:off x="533400" y="1295400"/>
            <a:ext cx="8381999" cy="2677656"/>
          </a:xfrm>
          <a:prstGeom prst="rect">
            <a:avLst/>
          </a:prstGeom>
          <a:noFill/>
          <a:ln w="9525">
            <a:noFill/>
            <a:miter lim="800000"/>
            <a:headEnd/>
            <a:tailEnd/>
          </a:ln>
        </p:spPr>
        <p:txBody>
          <a:bodyPr wrap="square">
            <a:spAutoFit/>
          </a:bodyPr>
          <a:lstStyle/>
          <a:p>
            <a:pPr>
              <a:buFont typeface="Arial" pitchFamily="34" charset="0"/>
              <a:buChar char="•"/>
              <a:defRPr/>
            </a:pPr>
            <a:r>
              <a:rPr lang="en-US" sz="2800" dirty="0">
                <a:latin typeface="+mn-lt"/>
                <a:ea typeface="ＭＳ Ｐゴシック" charset="-128"/>
                <a:cs typeface="+mn-cs"/>
              </a:rPr>
              <a:t>  The U.S. Marine Transportation System (MTS) consists of waterways, ports and their intermodal connections.</a:t>
            </a:r>
          </a:p>
          <a:p>
            <a:pPr>
              <a:defRPr/>
            </a:pPr>
            <a:endParaRPr lang="en-US" sz="2800" dirty="0">
              <a:latin typeface="+mn-lt"/>
              <a:ea typeface="ＭＳ Ｐゴシック" charset="-128"/>
              <a:cs typeface="+mn-cs"/>
            </a:endParaRPr>
          </a:p>
          <a:p>
            <a:pPr>
              <a:buFont typeface="Arial" pitchFamily="34" charset="0"/>
              <a:buChar char="•"/>
              <a:defRPr/>
            </a:pPr>
            <a:r>
              <a:rPr lang="en-US" sz="2800" dirty="0">
                <a:latin typeface="+mn-lt"/>
                <a:ea typeface="ＭＳ Ｐゴシック" charset="-128"/>
                <a:cs typeface="+mn-cs"/>
              </a:rPr>
              <a:t>  As a world trade leader, the United States requires a technologically advanced, secure, efficient and environmentally sound  Marine Transportation System. </a:t>
            </a:r>
            <a:endParaRPr lang="en-US" sz="2800" dirty="0">
              <a:ea typeface="ＭＳ Ｐゴシック" charset="-128"/>
              <a:cs typeface="+mn-cs"/>
            </a:endParaRPr>
          </a:p>
        </p:txBody>
      </p:sp>
      <p:pic>
        <p:nvPicPr>
          <p:cNvPr id="19466" name="Picture 2"/>
          <p:cNvPicPr>
            <a:picLocks noChangeAspect="1" noChangeArrowheads="1"/>
          </p:cNvPicPr>
          <p:nvPr/>
        </p:nvPicPr>
        <p:blipFill>
          <a:blip r:embed="rId7" cstate="print"/>
          <a:srcRect/>
          <a:stretch>
            <a:fillRect/>
          </a:stretch>
        </p:blipFill>
        <p:spPr bwMode="auto">
          <a:xfrm>
            <a:off x="945253" y="4134981"/>
            <a:ext cx="2940947" cy="2037219"/>
          </a:xfrm>
          <a:prstGeom prst="rect">
            <a:avLst/>
          </a:prstGeom>
          <a:noFill/>
          <a:ln w="9525">
            <a:noFill/>
            <a:miter lim="800000"/>
            <a:headEnd/>
            <a:tailEnd/>
          </a:ln>
        </p:spPr>
      </p:pic>
      <p:sp>
        <p:nvSpPr>
          <p:cNvPr id="19467" name="Slide Number Placeholder 12"/>
          <p:cNvSpPr>
            <a:spLocks noGrp="1"/>
          </p:cNvSpPr>
          <p:nvPr>
            <p:ph type="sldNum" sz="quarter" idx="12"/>
          </p:nvPr>
        </p:nvSpPr>
        <p:spPr bwMode="auto">
          <a:noFill/>
          <a:ln>
            <a:miter lim="800000"/>
            <a:headEnd/>
            <a:tailEnd/>
          </a:ln>
        </p:spPr>
        <p:txBody>
          <a:bodyPr/>
          <a:lstStyle/>
          <a:p>
            <a:fld id="{76E30964-798A-4A46-9654-15229637109A}" type="slidenum">
              <a:rPr lang="en-US" smtClean="0">
                <a:ea typeface="ＭＳ Ｐゴシック"/>
                <a:cs typeface="ＭＳ Ｐゴシック"/>
              </a:rPr>
              <a:pPr/>
              <a:t>4</a:t>
            </a:fld>
            <a:endParaRPr lang="en-US">
              <a:ea typeface="ＭＳ Ｐゴシック"/>
              <a:cs typeface="ＭＳ Ｐゴシック"/>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5400" y="274638"/>
            <a:ext cx="7010400" cy="639762"/>
          </a:xfrm>
        </p:spPr>
        <p:txBody>
          <a:bodyPr rtlCol="0">
            <a:normAutofit/>
          </a:bodyPr>
          <a:lstStyle/>
          <a:p>
            <a:pPr eaLnBrk="1" fontAlgn="auto" hangingPunct="1">
              <a:spcAft>
                <a:spcPts val="0"/>
              </a:spcAft>
              <a:defRPr/>
            </a:pPr>
            <a:r>
              <a:rPr lang="en-US" sz="2200" b="1" i="1" dirty="0">
                <a:solidFill>
                  <a:schemeClr val="tx2">
                    <a:lumMod val="75000"/>
                  </a:schemeClr>
                </a:solidFill>
                <a:latin typeface="Lucida Fax" pitchFamily="18" charset="0"/>
                <a:ea typeface="+mj-ea"/>
                <a:cs typeface="+mj-cs"/>
              </a:rPr>
              <a:t>The U.S. Marine Transportation System</a:t>
            </a:r>
          </a:p>
        </p:txBody>
      </p:sp>
      <p:pic>
        <p:nvPicPr>
          <p:cNvPr id="23554" name="Picture 3" descr="NLUS_Logo_Color.jpg"/>
          <p:cNvPicPr>
            <a:picLocks noChangeAspect="1"/>
          </p:cNvPicPr>
          <p:nvPr/>
        </p:nvPicPr>
        <p:blipFill>
          <a:blip r:embed="rId3" cstate="print"/>
          <a:srcRect/>
          <a:stretch>
            <a:fillRect/>
          </a:stretch>
        </p:blipFill>
        <p:spPr bwMode="auto">
          <a:xfrm>
            <a:off x="0" y="0"/>
            <a:ext cx="1006475" cy="1006475"/>
          </a:xfrm>
          <a:prstGeom prst="rect">
            <a:avLst/>
          </a:prstGeom>
          <a:noFill/>
          <a:ln w="9525">
            <a:noFill/>
            <a:miter lim="800000"/>
            <a:headEnd/>
            <a:tailEnd/>
          </a:ln>
        </p:spPr>
      </p:pic>
      <p:pic>
        <p:nvPicPr>
          <p:cNvPr id="23555" name="Picture 4" descr="Blue yellow arrows.png"/>
          <p:cNvPicPr>
            <a:picLocks noChangeAspect="1"/>
          </p:cNvPicPr>
          <p:nvPr/>
        </p:nvPicPr>
        <p:blipFill>
          <a:blip r:embed="rId4" cstate="print"/>
          <a:srcRect/>
          <a:stretch>
            <a:fillRect/>
          </a:stretch>
        </p:blipFill>
        <p:spPr bwMode="auto">
          <a:xfrm>
            <a:off x="685800" y="914400"/>
            <a:ext cx="7935913" cy="390525"/>
          </a:xfrm>
          <a:prstGeom prst="rect">
            <a:avLst/>
          </a:prstGeom>
          <a:noFill/>
          <a:ln w="9525">
            <a:noFill/>
            <a:miter lim="800000"/>
            <a:headEnd/>
            <a:tailEnd/>
          </a:ln>
        </p:spPr>
      </p:pic>
      <p:pic>
        <p:nvPicPr>
          <p:cNvPr id="23556" name="Picture 5" descr="Blue yellow arrows.png"/>
          <p:cNvPicPr>
            <a:picLocks noChangeAspect="1"/>
          </p:cNvPicPr>
          <p:nvPr/>
        </p:nvPicPr>
        <p:blipFill>
          <a:blip r:embed="rId4" cstate="print"/>
          <a:srcRect/>
          <a:stretch>
            <a:fillRect/>
          </a:stretch>
        </p:blipFill>
        <p:spPr bwMode="auto">
          <a:xfrm>
            <a:off x="609600" y="6019800"/>
            <a:ext cx="7935913" cy="390525"/>
          </a:xfrm>
          <a:prstGeom prst="rect">
            <a:avLst/>
          </a:prstGeom>
          <a:noFill/>
          <a:ln w="9525">
            <a:noFill/>
            <a:miter lim="800000"/>
            <a:headEnd/>
            <a:tailEnd/>
          </a:ln>
        </p:spPr>
      </p:pic>
      <p:pic>
        <p:nvPicPr>
          <p:cNvPr id="23557" name="Picture 6" descr="nlus-logo-color-small.jpg"/>
          <p:cNvPicPr>
            <a:picLocks noChangeAspect="1"/>
          </p:cNvPicPr>
          <p:nvPr/>
        </p:nvPicPr>
        <p:blipFill>
          <a:blip r:embed="rId5" cstate="print"/>
          <a:srcRect/>
          <a:stretch>
            <a:fillRect/>
          </a:stretch>
        </p:blipFill>
        <p:spPr bwMode="auto">
          <a:xfrm>
            <a:off x="8504238" y="6218238"/>
            <a:ext cx="639762" cy="639762"/>
          </a:xfrm>
          <a:prstGeom prst="rect">
            <a:avLst/>
          </a:prstGeom>
          <a:noFill/>
          <a:ln w="9525">
            <a:noFill/>
            <a:miter lim="800000"/>
            <a:headEnd/>
            <a:tailEnd/>
          </a:ln>
        </p:spPr>
      </p:pic>
      <p:sp>
        <p:nvSpPr>
          <p:cNvPr id="9" name="Footer Placeholder 8"/>
          <p:cNvSpPr>
            <a:spLocks noGrp="1"/>
          </p:cNvSpPr>
          <p:nvPr>
            <p:ph type="ftr" sz="quarter" idx="11"/>
          </p:nvPr>
        </p:nvSpPr>
        <p:spPr/>
        <p:txBody>
          <a:bodyPr/>
          <a:lstStyle/>
          <a:p>
            <a:pPr>
              <a:defRPr/>
            </a:pPr>
            <a:r>
              <a:rPr lang="en-US" dirty="0"/>
              <a:t>Citizens in Support of the Sea Services</a:t>
            </a:r>
          </a:p>
        </p:txBody>
      </p:sp>
      <p:sp>
        <p:nvSpPr>
          <p:cNvPr id="23559" name="Content Placeholder 10"/>
          <p:cNvSpPr>
            <a:spLocks noGrp="1"/>
          </p:cNvSpPr>
          <p:nvPr>
            <p:ph idx="1"/>
          </p:nvPr>
        </p:nvSpPr>
        <p:spPr>
          <a:xfrm>
            <a:off x="381000" y="1119981"/>
            <a:ext cx="8524856" cy="4872037"/>
          </a:xfrm>
        </p:spPr>
        <p:txBody>
          <a:bodyPr/>
          <a:lstStyle/>
          <a:p>
            <a:r>
              <a:rPr lang="en-US" sz="2800" dirty="0">
                <a:ea typeface="ＭＳ Ｐゴシック"/>
              </a:rPr>
              <a:t>The U.S. Maritime Transportation System (MTS):</a:t>
            </a:r>
          </a:p>
          <a:p>
            <a:pPr lvl="1"/>
            <a:r>
              <a:rPr lang="en-US" sz="2400" dirty="0">
                <a:ea typeface="ＭＳ Ｐゴシック"/>
              </a:rPr>
              <a:t>sustains approximately 13.3 million jobs.</a:t>
            </a:r>
          </a:p>
          <a:p>
            <a:pPr lvl="1"/>
            <a:r>
              <a:rPr lang="en-US" sz="2400" dirty="0">
                <a:ea typeface="ＭＳ Ｐゴシック"/>
              </a:rPr>
              <a:t>contributes more than $649 Billion per year to the U.S. GDP.</a:t>
            </a:r>
          </a:p>
          <a:p>
            <a:pPr lvl="1"/>
            <a:r>
              <a:rPr lang="en-US" sz="2400" dirty="0">
                <a:ea typeface="ＭＳ Ｐゴシック"/>
              </a:rPr>
              <a:t>employs over 66,000 water transportation workers and 36,000 mariners providing more than $4B in wages.</a:t>
            </a:r>
          </a:p>
          <a:p>
            <a:pPr lvl="1"/>
            <a:r>
              <a:rPr lang="en-US" sz="2400" dirty="0">
                <a:ea typeface="ＭＳ Ｐゴシック"/>
              </a:rPr>
              <a:t>supports deployment of 95% of military equipment/supplies.</a:t>
            </a:r>
          </a:p>
          <a:p>
            <a:r>
              <a:rPr lang="en-US" sz="2800" dirty="0">
                <a:ea typeface="ＭＳ Ｐゴシック"/>
              </a:rPr>
              <a:t>International Trade:</a:t>
            </a:r>
          </a:p>
          <a:p>
            <a:pPr lvl="1"/>
            <a:r>
              <a:rPr lang="en-US" sz="2400" dirty="0">
                <a:ea typeface="ＭＳ Ｐゴシック"/>
              </a:rPr>
              <a:t>accounts for 30% of U.S. economy</a:t>
            </a:r>
          </a:p>
          <a:p>
            <a:pPr lvl="1"/>
            <a:r>
              <a:rPr lang="en-US" sz="2400" dirty="0">
                <a:ea typeface="ＭＳ Ｐゴシック" charset="-128"/>
              </a:rPr>
              <a:t>over 99% of overseas cargo  tonnage moves by sea.</a:t>
            </a:r>
          </a:p>
        </p:txBody>
      </p:sp>
      <p:sp>
        <p:nvSpPr>
          <p:cNvPr id="23563" name="Slide Number Placeholder 12"/>
          <p:cNvSpPr>
            <a:spLocks noGrp="1"/>
          </p:cNvSpPr>
          <p:nvPr>
            <p:ph type="sldNum" sz="quarter" idx="12"/>
          </p:nvPr>
        </p:nvSpPr>
        <p:spPr bwMode="auto">
          <a:noFill/>
          <a:ln>
            <a:miter lim="800000"/>
            <a:headEnd/>
            <a:tailEnd/>
          </a:ln>
        </p:spPr>
        <p:txBody>
          <a:bodyPr/>
          <a:lstStyle/>
          <a:p>
            <a:fld id="{39D811E5-D709-4A0E-80E7-6D8128E3C4A3}" type="slidenum">
              <a:rPr lang="en-US" smtClean="0">
                <a:ea typeface="ＭＳ Ｐゴシック"/>
                <a:cs typeface="ＭＳ Ｐゴシック"/>
              </a:rPr>
              <a:pPr/>
              <a:t>5</a:t>
            </a:fld>
            <a:endParaRPr lang="en-US">
              <a:ea typeface="ＭＳ Ｐゴシック"/>
              <a:cs typeface="ＭＳ Ｐゴシック"/>
            </a:endParaRPr>
          </a:p>
        </p:txBody>
      </p:sp>
      <p:grpSp>
        <p:nvGrpSpPr>
          <p:cNvPr id="3" name="Group 2"/>
          <p:cNvGrpSpPr/>
          <p:nvPr/>
        </p:nvGrpSpPr>
        <p:grpSpPr>
          <a:xfrm>
            <a:off x="1287332" y="5105400"/>
            <a:ext cx="6096000" cy="1000124"/>
            <a:chOff x="972500" y="4582384"/>
            <a:chExt cx="7424874" cy="1271403"/>
          </a:xfrm>
        </p:grpSpPr>
        <p:pic>
          <p:nvPicPr>
            <p:cNvPr id="23560" name="Picture 12"/>
            <p:cNvPicPr>
              <a:picLocks noChangeAspect="1" noChangeArrowheads="1"/>
            </p:cNvPicPr>
            <p:nvPr/>
          </p:nvPicPr>
          <p:blipFill>
            <a:blip r:embed="rId6" cstate="print"/>
            <a:srcRect/>
            <a:stretch>
              <a:fillRect/>
            </a:stretch>
          </p:blipFill>
          <p:spPr bwMode="auto">
            <a:xfrm>
              <a:off x="2729858" y="4582385"/>
              <a:ext cx="3695396" cy="1271402"/>
            </a:xfrm>
            <a:prstGeom prst="rect">
              <a:avLst/>
            </a:prstGeom>
            <a:noFill/>
            <a:ln w="9525">
              <a:noFill/>
              <a:miter lim="800000"/>
              <a:headEnd/>
              <a:tailEnd/>
            </a:ln>
          </p:spPr>
        </p:pic>
        <p:pic>
          <p:nvPicPr>
            <p:cNvPr id="23562" name="Picture 16"/>
            <p:cNvPicPr>
              <a:picLocks noChangeAspect="1" noChangeArrowheads="1"/>
            </p:cNvPicPr>
            <p:nvPr/>
          </p:nvPicPr>
          <p:blipFill>
            <a:blip r:embed="rId7" cstate="print"/>
            <a:srcRect/>
            <a:stretch>
              <a:fillRect/>
            </a:stretch>
          </p:blipFill>
          <p:spPr bwMode="auto">
            <a:xfrm>
              <a:off x="6389897" y="4582384"/>
              <a:ext cx="2007477" cy="1271402"/>
            </a:xfrm>
            <a:prstGeom prst="rect">
              <a:avLst/>
            </a:prstGeom>
            <a:noFill/>
            <a:ln w="9525">
              <a:noFill/>
              <a:miter lim="800000"/>
              <a:headEnd/>
              <a:tailEnd/>
            </a:ln>
          </p:spPr>
        </p:pic>
        <p:pic>
          <p:nvPicPr>
            <p:cNvPr id="2050" name="Picture 2"/>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972500" y="4582384"/>
              <a:ext cx="1757358" cy="127140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7" name="TextBox 13"/>
          <p:cNvSpPr txBox="1">
            <a:spLocks noChangeArrowheads="1"/>
          </p:cNvSpPr>
          <p:nvPr/>
        </p:nvSpPr>
        <p:spPr bwMode="auto">
          <a:xfrm>
            <a:off x="609600" y="1219200"/>
            <a:ext cx="8340762" cy="5262979"/>
          </a:xfrm>
          <a:prstGeom prst="rect">
            <a:avLst/>
          </a:prstGeom>
          <a:noFill/>
          <a:ln w="9525">
            <a:noFill/>
            <a:miter lim="800000"/>
            <a:headEnd/>
            <a:tailEnd/>
          </a:ln>
        </p:spPr>
        <p:txBody>
          <a:bodyPr wrap="square">
            <a:spAutoFit/>
          </a:bodyPr>
          <a:lstStyle/>
          <a:p>
            <a:pPr>
              <a:buFont typeface="Arial" pitchFamily="34" charset="0"/>
              <a:buChar char="•"/>
              <a:defRPr/>
            </a:pPr>
            <a:r>
              <a:rPr lang="en-US" sz="2400" dirty="0">
                <a:latin typeface="+mn-lt"/>
                <a:ea typeface="ＭＳ Ｐゴシック" charset="-128"/>
                <a:cs typeface="+mn-cs"/>
              </a:rPr>
              <a:t>   Freight flowing through MTS is </a:t>
            </a:r>
            <a:r>
              <a:rPr lang="en-US" sz="2400">
                <a:latin typeface="+mn-lt"/>
                <a:ea typeface="ＭＳ Ｐゴシック" charset="-128"/>
                <a:cs typeface="+mn-cs"/>
              </a:rPr>
              <a:t>expected to double between 2017-2040</a:t>
            </a:r>
            <a:r>
              <a:rPr lang="en-US" sz="2400" dirty="0">
                <a:latin typeface="+mn-lt"/>
                <a:ea typeface="ＭＳ Ｐゴシック" charset="-128"/>
                <a:cs typeface="+mn-cs"/>
              </a:rPr>
              <a:t>.</a:t>
            </a:r>
          </a:p>
          <a:p>
            <a:pPr>
              <a:buFont typeface="Arial" pitchFamily="34" charset="0"/>
              <a:buChar char="•"/>
              <a:defRPr/>
            </a:pPr>
            <a:r>
              <a:rPr lang="en-US" sz="2400" dirty="0">
                <a:latin typeface="+mn-lt"/>
                <a:ea typeface="ＭＳ Ｐゴシック" charset="-128"/>
                <a:cs typeface="+mn-cs"/>
              </a:rPr>
              <a:t>   MTS port improvements to support new Panama Canal &amp; larger sized ships will be critical to our nation’</a:t>
            </a:r>
            <a:r>
              <a:rPr lang="en-US" altLang="ja-JP" sz="2400" dirty="0">
                <a:latin typeface="+mn-lt"/>
                <a:ea typeface="ＭＳ Ｐゴシック" charset="-128"/>
                <a:cs typeface="+mn-cs"/>
              </a:rPr>
              <a:t>s prosperity and security.</a:t>
            </a:r>
            <a:endParaRPr lang="en-US" sz="2400" dirty="0">
              <a:latin typeface="+mn-lt"/>
              <a:ea typeface="ＭＳ Ｐゴシック" charset="-128"/>
              <a:cs typeface="+mn-cs"/>
            </a:endParaRPr>
          </a:p>
          <a:p>
            <a:pPr>
              <a:buFont typeface="Arial" pitchFamily="34" charset="0"/>
              <a:buChar char="•"/>
              <a:defRPr/>
            </a:pPr>
            <a:r>
              <a:rPr lang="en-US" sz="2400" dirty="0">
                <a:latin typeface="+mn-lt"/>
                <a:ea typeface="ＭＳ Ｐゴシック" charset="-128"/>
                <a:cs typeface="+mn-cs"/>
              </a:rPr>
              <a:t>  Aging Inland Waterways Requires Maintenance &amp; Refurbishment</a:t>
            </a:r>
            <a:endParaRPr lang="en-US" sz="2400" dirty="0"/>
          </a:p>
          <a:p>
            <a:pPr marL="342900" indent="-342900" eaLnBrk="1" hangingPunct="1">
              <a:buFont typeface="Arial" panose="020B0604020202020204" pitchFamily="34" charset="0"/>
              <a:buChar char="•"/>
            </a:pPr>
            <a:r>
              <a:rPr lang="en-US" sz="2400" dirty="0">
                <a:latin typeface="+mn-lt"/>
                <a:ea typeface="ＭＳ Ｐゴシック" charset="-128"/>
                <a:cs typeface="+mn-cs"/>
              </a:rPr>
              <a:t>As citizens, we need to raise awareness in our communities about this concern and ensure  the Harbor Maintenance Trust Funds are used to keep the MTS functioning optimally.</a:t>
            </a:r>
          </a:p>
          <a:p>
            <a:pPr>
              <a:defRPr/>
            </a:pPr>
            <a:r>
              <a:rPr lang="en-US" sz="2400" b="1" i="1" dirty="0">
                <a:latin typeface="+mn-lt"/>
                <a:ea typeface="ＭＳ Ｐゴシック" charset="-128"/>
                <a:cs typeface="+mn-cs"/>
              </a:rPr>
              <a:t>We must invest in both modernization &amp; maintenance  of waterside infrastructure—ports and</a:t>
            </a:r>
          </a:p>
          <a:p>
            <a:pPr>
              <a:defRPr/>
            </a:pPr>
            <a:r>
              <a:rPr lang="en-US" sz="2400" b="1" i="1" dirty="0">
                <a:latin typeface="+mn-lt"/>
                <a:ea typeface="ＭＳ Ｐゴシック" charset="-128"/>
                <a:cs typeface="+mn-cs"/>
              </a:rPr>
              <a:t>Inland waterways!</a:t>
            </a:r>
          </a:p>
          <a:p>
            <a:pPr>
              <a:defRPr/>
            </a:pPr>
            <a:endParaRPr lang="en-US" sz="2400" dirty="0">
              <a:latin typeface="+mn-lt"/>
              <a:ea typeface="ＭＳ Ｐゴシック" charset="-128"/>
              <a:cs typeface="+mn-cs"/>
            </a:endParaRPr>
          </a:p>
          <a:p>
            <a:pPr algn="r">
              <a:buFont typeface="Arial" pitchFamily="34" charset="0"/>
              <a:buChar char="•"/>
              <a:defRPr/>
            </a:pPr>
            <a:endParaRPr lang="en-US" sz="2400" dirty="0">
              <a:latin typeface="+mn-lt"/>
              <a:ea typeface="ＭＳ Ｐゴシック" charset="-128"/>
              <a:cs typeface="+mn-cs"/>
            </a:endParaRPr>
          </a:p>
        </p:txBody>
      </p:sp>
      <p:sp>
        <p:nvSpPr>
          <p:cNvPr id="2" name="Title 1"/>
          <p:cNvSpPr>
            <a:spLocks noGrp="1"/>
          </p:cNvSpPr>
          <p:nvPr>
            <p:ph type="title"/>
          </p:nvPr>
        </p:nvSpPr>
        <p:spPr>
          <a:xfrm>
            <a:off x="1295400" y="274638"/>
            <a:ext cx="7010400" cy="639762"/>
          </a:xfrm>
        </p:spPr>
        <p:txBody>
          <a:bodyPr rtlCol="0">
            <a:normAutofit/>
          </a:bodyPr>
          <a:lstStyle/>
          <a:p>
            <a:pPr eaLnBrk="1" fontAlgn="auto" hangingPunct="1">
              <a:spcAft>
                <a:spcPts val="0"/>
              </a:spcAft>
              <a:defRPr/>
            </a:pPr>
            <a:r>
              <a:rPr lang="en-US" sz="2200" b="1" i="1" dirty="0">
                <a:solidFill>
                  <a:schemeClr val="tx2">
                    <a:lumMod val="75000"/>
                  </a:schemeClr>
                </a:solidFill>
                <a:latin typeface="Lucida Fax" pitchFamily="18" charset="0"/>
                <a:ea typeface="+mj-ea"/>
                <a:cs typeface="+mj-cs"/>
              </a:rPr>
              <a:t>The U.S. Marine Transportation System</a:t>
            </a:r>
          </a:p>
        </p:txBody>
      </p:sp>
      <p:pic>
        <p:nvPicPr>
          <p:cNvPr id="21506" name="Picture 3" descr="NLUS_Logo_Color.jpg"/>
          <p:cNvPicPr>
            <a:picLocks noChangeAspect="1"/>
          </p:cNvPicPr>
          <p:nvPr/>
        </p:nvPicPr>
        <p:blipFill>
          <a:blip r:embed="rId3" cstate="print"/>
          <a:srcRect/>
          <a:stretch>
            <a:fillRect/>
          </a:stretch>
        </p:blipFill>
        <p:spPr bwMode="auto">
          <a:xfrm>
            <a:off x="60325" y="60325"/>
            <a:ext cx="1006475" cy="1006475"/>
          </a:xfrm>
          <a:prstGeom prst="rect">
            <a:avLst/>
          </a:prstGeom>
          <a:noFill/>
          <a:ln w="9525">
            <a:noFill/>
            <a:miter lim="800000"/>
            <a:headEnd/>
            <a:tailEnd/>
          </a:ln>
        </p:spPr>
      </p:pic>
      <p:pic>
        <p:nvPicPr>
          <p:cNvPr id="21507" name="Picture 4" descr="Blue yellow arrows.png"/>
          <p:cNvPicPr>
            <a:picLocks noChangeAspect="1"/>
          </p:cNvPicPr>
          <p:nvPr/>
        </p:nvPicPr>
        <p:blipFill>
          <a:blip r:embed="rId4" cstate="print"/>
          <a:srcRect/>
          <a:stretch>
            <a:fillRect/>
          </a:stretch>
        </p:blipFill>
        <p:spPr bwMode="auto">
          <a:xfrm>
            <a:off x="685800" y="914400"/>
            <a:ext cx="7935913" cy="390525"/>
          </a:xfrm>
          <a:prstGeom prst="rect">
            <a:avLst/>
          </a:prstGeom>
          <a:noFill/>
          <a:ln w="9525">
            <a:noFill/>
            <a:miter lim="800000"/>
            <a:headEnd/>
            <a:tailEnd/>
          </a:ln>
        </p:spPr>
      </p:pic>
      <p:pic>
        <p:nvPicPr>
          <p:cNvPr id="21508" name="Picture 5" descr="Blue yellow arrows.png"/>
          <p:cNvPicPr>
            <a:picLocks noChangeAspect="1"/>
          </p:cNvPicPr>
          <p:nvPr/>
        </p:nvPicPr>
        <p:blipFill>
          <a:blip r:embed="rId4" cstate="print"/>
          <a:srcRect/>
          <a:stretch>
            <a:fillRect/>
          </a:stretch>
        </p:blipFill>
        <p:spPr bwMode="auto">
          <a:xfrm>
            <a:off x="609600" y="6019800"/>
            <a:ext cx="7935913" cy="390525"/>
          </a:xfrm>
          <a:prstGeom prst="rect">
            <a:avLst/>
          </a:prstGeom>
          <a:noFill/>
          <a:ln w="9525">
            <a:noFill/>
            <a:miter lim="800000"/>
            <a:headEnd/>
            <a:tailEnd/>
          </a:ln>
        </p:spPr>
      </p:pic>
      <p:pic>
        <p:nvPicPr>
          <p:cNvPr id="21509" name="Picture 6" descr="nlus-logo-color-small.jpg"/>
          <p:cNvPicPr>
            <a:picLocks noChangeAspect="1"/>
          </p:cNvPicPr>
          <p:nvPr/>
        </p:nvPicPr>
        <p:blipFill>
          <a:blip r:embed="rId5" cstate="print"/>
          <a:srcRect/>
          <a:stretch>
            <a:fillRect/>
          </a:stretch>
        </p:blipFill>
        <p:spPr bwMode="auto">
          <a:xfrm>
            <a:off x="8458200" y="6172200"/>
            <a:ext cx="639763" cy="639763"/>
          </a:xfrm>
          <a:prstGeom prst="rect">
            <a:avLst/>
          </a:prstGeom>
          <a:noFill/>
          <a:ln w="9525">
            <a:noFill/>
            <a:miter lim="800000"/>
            <a:headEnd/>
            <a:tailEnd/>
          </a:ln>
        </p:spPr>
      </p:pic>
      <p:sp>
        <p:nvSpPr>
          <p:cNvPr id="9" name="Footer Placeholder 8"/>
          <p:cNvSpPr>
            <a:spLocks noGrp="1"/>
          </p:cNvSpPr>
          <p:nvPr>
            <p:ph type="ftr" sz="quarter" idx="11"/>
          </p:nvPr>
        </p:nvSpPr>
        <p:spPr>
          <a:xfrm>
            <a:off x="2838667" y="6309518"/>
            <a:ext cx="2895600" cy="365125"/>
          </a:xfrm>
        </p:spPr>
        <p:txBody>
          <a:bodyPr/>
          <a:lstStyle/>
          <a:p>
            <a:pPr>
              <a:defRPr/>
            </a:pPr>
            <a:r>
              <a:rPr lang="en-US"/>
              <a:t>Citizens in Support of the Sea Services</a:t>
            </a:r>
          </a:p>
        </p:txBody>
      </p:sp>
      <p:sp>
        <p:nvSpPr>
          <p:cNvPr id="21514" name="Slide Number Placeholder 11"/>
          <p:cNvSpPr>
            <a:spLocks noGrp="1"/>
          </p:cNvSpPr>
          <p:nvPr>
            <p:ph type="sldNum" sz="quarter" idx="12"/>
          </p:nvPr>
        </p:nvSpPr>
        <p:spPr bwMode="auto">
          <a:noFill/>
          <a:ln>
            <a:miter lim="800000"/>
            <a:headEnd/>
            <a:tailEnd/>
          </a:ln>
        </p:spPr>
        <p:txBody>
          <a:bodyPr/>
          <a:lstStyle/>
          <a:p>
            <a:fld id="{6980C876-F58A-4ACF-A5FC-DA1A73D70B44}" type="slidenum">
              <a:rPr lang="en-US" smtClean="0">
                <a:ea typeface="ＭＳ Ｐゴシック"/>
                <a:cs typeface="ＭＳ Ｐゴシック"/>
              </a:rPr>
              <a:pPr/>
              <a:t>6</a:t>
            </a:fld>
            <a:endParaRPr lang="en-US">
              <a:ea typeface="ＭＳ Ｐゴシック"/>
              <a:cs typeface="ＭＳ Ｐゴシック"/>
            </a:endParaRPr>
          </a:p>
        </p:txBody>
      </p:sp>
      <p:pic>
        <p:nvPicPr>
          <p:cNvPr id="1026"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943600" y="4980464"/>
            <a:ext cx="1383731" cy="103933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5400" y="274638"/>
            <a:ext cx="7010400" cy="639762"/>
          </a:xfrm>
        </p:spPr>
        <p:txBody>
          <a:bodyPr rtlCol="0">
            <a:normAutofit/>
          </a:bodyPr>
          <a:lstStyle/>
          <a:p>
            <a:pPr eaLnBrk="1" fontAlgn="auto" hangingPunct="1">
              <a:spcAft>
                <a:spcPts val="0"/>
              </a:spcAft>
              <a:defRPr/>
            </a:pPr>
            <a:r>
              <a:rPr lang="en-US" sz="2200" b="1" i="1" dirty="0">
                <a:solidFill>
                  <a:schemeClr val="tx2">
                    <a:lumMod val="75000"/>
                  </a:schemeClr>
                </a:solidFill>
                <a:latin typeface="Lucida Fax" pitchFamily="18" charset="0"/>
                <a:ea typeface="+mj-ea"/>
                <a:cs typeface="+mj-cs"/>
              </a:rPr>
              <a:t>U.S. Merchant Marine Programs</a:t>
            </a:r>
          </a:p>
        </p:txBody>
      </p:sp>
      <p:pic>
        <p:nvPicPr>
          <p:cNvPr id="25602" name="Picture 3" descr="NLUS_Logo_Color.jpg"/>
          <p:cNvPicPr>
            <a:picLocks noChangeAspect="1"/>
          </p:cNvPicPr>
          <p:nvPr/>
        </p:nvPicPr>
        <p:blipFill>
          <a:blip r:embed="rId3" cstate="print"/>
          <a:srcRect/>
          <a:stretch>
            <a:fillRect/>
          </a:stretch>
        </p:blipFill>
        <p:spPr bwMode="auto">
          <a:xfrm>
            <a:off x="0" y="0"/>
            <a:ext cx="1006475" cy="1006475"/>
          </a:xfrm>
          <a:prstGeom prst="rect">
            <a:avLst/>
          </a:prstGeom>
          <a:noFill/>
          <a:ln w="9525">
            <a:noFill/>
            <a:miter lim="800000"/>
            <a:headEnd/>
            <a:tailEnd/>
          </a:ln>
        </p:spPr>
      </p:pic>
      <p:pic>
        <p:nvPicPr>
          <p:cNvPr id="25603" name="Picture 4" descr="Blue yellow arrows.png"/>
          <p:cNvPicPr>
            <a:picLocks noChangeAspect="1"/>
          </p:cNvPicPr>
          <p:nvPr/>
        </p:nvPicPr>
        <p:blipFill>
          <a:blip r:embed="rId4" cstate="print"/>
          <a:srcRect/>
          <a:stretch>
            <a:fillRect/>
          </a:stretch>
        </p:blipFill>
        <p:spPr bwMode="auto">
          <a:xfrm>
            <a:off x="624114" y="913039"/>
            <a:ext cx="7935913" cy="390525"/>
          </a:xfrm>
          <a:prstGeom prst="rect">
            <a:avLst/>
          </a:prstGeom>
          <a:noFill/>
          <a:ln w="9525">
            <a:noFill/>
            <a:miter lim="800000"/>
            <a:headEnd/>
            <a:tailEnd/>
          </a:ln>
        </p:spPr>
      </p:pic>
      <p:pic>
        <p:nvPicPr>
          <p:cNvPr id="25604" name="Picture 5" descr="Blue yellow arrows.png"/>
          <p:cNvPicPr>
            <a:picLocks noChangeAspect="1"/>
          </p:cNvPicPr>
          <p:nvPr/>
        </p:nvPicPr>
        <p:blipFill>
          <a:blip r:embed="rId4" cstate="print"/>
          <a:srcRect/>
          <a:stretch>
            <a:fillRect/>
          </a:stretch>
        </p:blipFill>
        <p:spPr bwMode="auto">
          <a:xfrm>
            <a:off x="609600" y="6019800"/>
            <a:ext cx="7935913" cy="390525"/>
          </a:xfrm>
          <a:prstGeom prst="rect">
            <a:avLst/>
          </a:prstGeom>
          <a:noFill/>
          <a:ln w="9525">
            <a:noFill/>
            <a:miter lim="800000"/>
            <a:headEnd/>
            <a:tailEnd/>
          </a:ln>
        </p:spPr>
      </p:pic>
      <p:pic>
        <p:nvPicPr>
          <p:cNvPr id="25605" name="Picture 6" descr="nlus-logo-color-small.jpg"/>
          <p:cNvPicPr>
            <a:picLocks noChangeAspect="1"/>
          </p:cNvPicPr>
          <p:nvPr/>
        </p:nvPicPr>
        <p:blipFill>
          <a:blip r:embed="rId5" cstate="print"/>
          <a:srcRect/>
          <a:stretch>
            <a:fillRect/>
          </a:stretch>
        </p:blipFill>
        <p:spPr bwMode="auto">
          <a:xfrm>
            <a:off x="8504238" y="6218238"/>
            <a:ext cx="639762" cy="639762"/>
          </a:xfrm>
          <a:prstGeom prst="rect">
            <a:avLst/>
          </a:prstGeom>
          <a:noFill/>
          <a:ln w="9525">
            <a:noFill/>
            <a:miter lim="800000"/>
            <a:headEnd/>
            <a:tailEnd/>
          </a:ln>
        </p:spPr>
      </p:pic>
      <p:sp>
        <p:nvSpPr>
          <p:cNvPr id="9" name="Footer Placeholder 8"/>
          <p:cNvSpPr>
            <a:spLocks noGrp="1"/>
          </p:cNvSpPr>
          <p:nvPr>
            <p:ph type="ftr" sz="quarter" idx="11"/>
          </p:nvPr>
        </p:nvSpPr>
        <p:spPr/>
        <p:txBody>
          <a:bodyPr/>
          <a:lstStyle/>
          <a:p>
            <a:pPr>
              <a:defRPr/>
            </a:pPr>
            <a:r>
              <a:rPr lang="en-US"/>
              <a:t>Citizens in Support of the Sea Services</a:t>
            </a:r>
          </a:p>
        </p:txBody>
      </p:sp>
      <p:sp>
        <p:nvSpPr>
          <p:cNvPr id="16392" name="Content Placeholder 10"/>
          <p:cNvSpPr>
            <a:spLocks noGrp="1"/>
          </p:cNvSpPr>
          <p:nvPr>
            <p:ph idx="1"/>
          </p:nvPr>
        </p:nvSpPr>
        <p:spPr>
          <a:xfrm>
            <a:off x="342900" y="1367093"/>
            <a:ext cx="8915400" cy="4254613"/>
          </a:xfrm>
        </p:spPr>
        <p:txBody>
          <a:bodyPr/>
          <a:lstStyle/>
          <a:p>
            <a:pPr indent="0" eaLnBrk="1" hangingPunct="1">
              <a:buFont typeface="Arial" charset="0"/>
              <a:buNone/>
              <a:defRPr/>
            </a:pPr>
            <a:r>
              <a:rPr lang="en-US" dirty="0">
                <a:ea typeface="+mn-ea"/>
                <a:cs typeface="+mn-cs"/>
              </a:rPr>
              <a:t>The United States has five pillars to support our maritime requirements:</a:t>
            </a:r>
          </a:p>
          <a:p>
            <a:pPr indent="0" eaLnBrk="1" hangingPunct="1">
              <a:buFont typeface="Arial" charset="0"/>
              <a:buChar char="•"/>
              <a:defRPr/>
            </a:pPr>
            <a:r>
              <a:rPr lang="en-US" b="1" dirty="0">
                <a:ea typeface="+mn-ea"/>
                <a:cs typeface="+mn-cs"/>
              </a:rPr>
              <a:t> Maritime Security Program—</a:t>
            </a:r>
            <a:r>
              <a:rPr lang="en-US" b="1" i="1" dirty="0">
                <a:ea typeface="+mn-ea"/>
                <a:cs typeface="+mn-cs"/>
              </a:rPr>
              <a:t>underfunded!</a:t>
            </a:r>
            <a:r>
              <a:rPr lang="en-US" b="1" i="1" dirty="0"/>
              <a:t> </a:t>
            </a:r>
            <a:endParaRPr lang="en-US" b="1" dirty="0">
              <a:ea typeface="+mn-ea"/>
              <a:cs typeface="+mn-cs"/>
            </a:endParaRPr>
          </a:p>
          <a:p>
            <a:pPr indent="0" eaLnBrk="1" hangingPunct="1">
              <a:buFont typeface="Arial" charset="0"/>
              <a:buChar char="•"/>
              <a:defRPr/>
            </a:pPr>
            <a:r>
              <a:rPr lang="en-US" b="1" dirty="0">
                <a:ea typeface="+mn-ea"/>
                <a:cs typeface="+mn-cs"/>
              </a:rPr>
              <a:t> Jones Act—</a:t>
            </a:r>
            <a:r>
              <a:rPr lang="en-US" b="1" i="1" dirty="0">
                <a:ea typeface="+mn-ea"/>
                <a:cs typeface="+mn-cs"/>
              </a:rPr>
              <a:t>under attack!</a:t>
            </a:r>
            <a:endParaRPr lang="en-US" b="1" dirty="0">
              <a:ea typeface="+mn-ea"/>
              <a:cs typeface="+mn-cs"/>
            </a:endParaRPr>
          </a:p>
          <a:p>
            <a:pPr indent="0" eaLnBrk="1" hangingPunct="1">
              <a:buFont typeface="Arial" charset="0"/>
              <a:buChar char="•"/>
              <a:defRPr/>
            </a:pPr>
            <a:r>
              <a:rPr lang="en-US" b="1" dirty="0">
                <a:ea typeface="+mn-ea"/>
                <a:cs typeface="+mn-cs"/>
              </a:rPr>
              <a:t> Cargo Preference Laws—</a:t>
            </a:r>
            <a:r>
              <a:rPr lang="en-US" b="1" i="1" dirty="0">
                <a:ea typeface="+mn-ea"/>
                <a:cs typeface="+mn-cs"/>
              </a:rPr>
              <a:t>under attack!</a:t>
            </a:r>
            <a:endParaRPr lang="en-US" b="1" dirty="0">
              <a:ea typeface="+mn-ea"/>
              <a:cs typeface="+mn-cs"/>
            </a:endParaRPr>
          </a:p>
          <a:p>
            <a:pPr indent="0" eaLnBrk="1" hangingPunct="1">
              <a:buFont typeface="Arial" charset="0"/>
              <a:buChar char="•"/>
              <a:defRPr/>
            </a:pPr>
            <a:r>
              <a:rPr lang="en-US" b="1" dirty="0">
                <a:ea typeface="+mn-ea"/>
                <a:cs typeface="+mn-cs"/>
              </a:rPr>
              <a:t>  Title XI Shipbuilding Program—</a:t>
            </a:r>
            <a:r>
              <a:rPr lang="en-US" b="1" i="1" dirty="0">
                <a:ea typeface="+mn-ea"/>
                <a:cs typeface="+mn-cs"/>
              </a:rPr>
              <a:t>terminated!</a:t>
            </a:r>
          </a:p>
          <a:p>
            <a:pPr indent="0" eaLnBrk="1" hangingPunct="1">
              <a:buFont typeface="Arial" charset="0"/>
              <a:buChar char="•"/>
              <a:defRPr/>
            </a:pPr>
            <a:r>
              <a:rPr lang="en-US" b="1" dirty="0">
                <a:ea typeface="+mn-ea"/>
                <a:cs typeface="+mn-cs"/>
              </a:rPr>
              <a:t>  National Security Multi-Mission Vessel</a:t>
            </a:r>
            <a:r>
              <a:rPr lang="en-US" b="1" i="1" dirty="0">
                <a:ea typeface="+mn-ea"/>
                <a:cs typeface="+mn-cs"/>
              </a:rPr>
              <a:t>—unfunded!</a:t>
            </a:r>
          </a:p>
          <a:p>
            <a:pPr eaLnBrk="1" hangingPunct="1">
              <a:buFont typeface="Arial" charset="0"/>
              <a:buChar char="•"/>
              <a:defRPr/>
            </a:pPr>
            <a:endParaRPr lang="en-US" sz="2800" dirty="0">
              <a:ea typeface="+mn-ea"/>
              <a:cs typeface="+mn-cs"/>
            </a:endParaRPr>
          </a:p>
        </p:txBody>
      </p:sp>
      <p:sp>
        <p:nvSpPr>
          <p:cNvPr id="25608" name="Slide Number Placeholder 9"/>
          <p:cNvSpPr>
            <a:spLocks noGrp="1"/>
          </p:cNvSpPr>
          <p:nvPr>
            <p:ph type="sldNum" sz="quarter" idx="12"/>
          </p:nvPr>
        </p:nvSpPr>
        <p:spPr bwMode="auto">
          <a:noFill/>
          <a:ln>
            <a:miter lim="800000"/>
            <a:headEnd/>
            <a:tailEnd/>
          </a:ln>
        </p:spPr>
        <p:txBody>
          <a:bodyPr/>
          <a:lstStyle/>
          <a:p>
            <a:fld id="{DCD8BBBC-D709-426F-8047-2F9553DB0FAD}" type="slidenum">
              <a:rPr lang="en-US" smtClean="0">
                <a:ea typeface="ＭＳ Ｐゴシック"/>
                <a:cs typeface="ＭＳ Ｐゴシック"/>
              </a:rPr>
              <a:pPr/>
              <a:t>7</a:t>
            </a:fld>
            <a:endParaRPr lang="en-US">
              <a:ea typeface="ＭＳ Ｐゴシック"/>
              <a:cs typeface="ＭＳ Ｐゴシック"/>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5400" y="274638"/>
            <a:ext cx="7010400" cy="639762"/>
          </a:xfrm>
        </p:spPr>
        <p:txBody>
          <a:bodyPr rtlCol="0">
            <a:normAutofit/>
          </a:bodyPr>
          <a:lstStyle/>
          <a:p>
            <a:pPr eaLnBrk="1" fontAlgn="auto" hangingPunct="1">
              <a:spcAft>
                <a:spcPts val="0"/>
              </a:spcAft>
              <a:defRPr/>
            </a:pPr>
            <a:r>
              <a:rPr lang="en-US" sz="2200" b="1" i="1" dirty="0">
                <a:solidFill>
                  <a:schemeClr val="tx2">
                    <a:lumMod val="75000"/>
                  </a:schemeClr>
                </a:solidFill>
                <a:latin typeface="Lucida Fax" pitchFamily="18" charset="0"/>
                <a:ea typeface="+mj-ea"/>
                <a:cs typeface="+mj-cs"/>
              </a:rPr>
              <a:t>Maritime Security </a:t>
            </a:r>
            <a:r>
              <a:rPr lang="en-US" sz="2200" b="1" i="1" dirty="0">
                <a:latin typeface="Lucida Fax" pitchFamily="18" charset="0"/>
                <a:ea typeface="+mj-ea"/>
                <a:cs typeface="+mj-cs"/>
              </a:rPr>
              <a:t>Program---UNDERFUNDED</a:t>
            </a:r>
            <a:endParaRPr lang="en-US" sz="2200" b="1" i="1" dirty="0">
              <a:solidFill>
                <a:srgbClr val="FF0000"/>
              </a:solidFill>
              <a:latin typeface="Lucida Fax" pitchFamily="18" charset="0"/>
              <a:ea typeface="+mj-ea"/>
              <a:cs typeface="+mj-cs"/>
            </a:endParaRPr>
          </a:p>
        </p:txBody>
      </p:sp>
      <p:pic>
        <p:nvPicPr>
          <p:cNvPr id="39938" name="Picture 3" descr="NLUS_Logo_Color.jpg"/>
          <p:cNvPicPr>
            <a:picLocks noChangeAspect="1"/>
          </p:cNvPicPr>
          <p:nvPr/>
        </p:nvPicPr>
        <p:blipFill>
          <a:blip r:embed="rId3" cstate="print"/>
          <a:srcRect/>
          <a:stretch>
            <a:fillRect/>
          </a:stretch>
        </p:blipFill>
        <p:spPr bwMode="auto">
          <a:xfrm>
            <a:off x="0" y="0"/>
            <a:ext cx="1006475" cy="1006475"/>
          </a:xfrm>
          <a:prstGeom prst="rect">
            <a:avLst/>
          </a:prstGeom>
          <a:noFill/>
          <a:ln w="9525">
            <a:noFill/>
            <a:miter lim="800000"/>
            <a:headEnd/>
            <a:tailEnd/>
          </a:ln>
        </p:spPr>
      </p:pic>
      <p:pic>
        <p:nvPicPr>
          <p:cNvPr id="39939" name="Picture 4" descr="Blue yellow arrows.png"/>
          <p:cNvPicPr>
            <a:picLocks noChangeAspect="1"/>
          </p:cNvPicPr>
          <p:nvPr/>
        </p:nvPicPr>
        <p:blipFill>
          <a:blip r:embed="rId4" cstate="print"/>
          <a:srcRect/>
          <a:stretch>
            <a:fillRect/>
          </a:stretch>
        </p:blipFill>
        <p:spPr bwMode="auto">
          <a:xfrm>
            <a:off x="685800" y="914400"/>
            <a:ext cx="7935913" cy="390525"/>
          </a:xfrm>
          <a:prstGeom prst="rect">
            <a:avLst/>
          </a:prstGeom>
          <a:noFill/>
          <a:ln w="9525">
            <a:noFill/>
            <a:miter lim="800000"/>
            <a:headEnd/>
            <a:tailEnd/>
          </a:ln>
        </p:spPr>
      </p:pic>
      <p:pic>
        <p:nvPicPr>
          <p:cNvPr id="39940" name="Picture 5" descr="Blue yellow arrows.png"/>
          <p:cNvPicPr>
            <a:picLocks noChangeAspect="1"/>
          </p:cNvPicPr>
          <p:nvPr/>
        </p:nvPicPr>
        <p:blipFill>
          <a:blip r:embed="rId4" cstate="print"/>
          <a:srcRect/>
          <a:stretch>
            <a:fillRect/>
          </a:stretch>
        </p:blipFill>
        <p:spPr bwMode="auto">
          <a:xfrm>
            <a:off x="563660" y="5936392"/>
            <a:ext cx="7935913" cy="390525"/>
          </a:xfrm>
          <a:prstGeom prst="rect">
            <a:avLst/>
          </a:prstGeom>
          <a:noFill/>
          <a:ln w="9525">
            <a:noFill/>
            <a:miter lim="800000"/>
            <a:headEnd/>
            <a:tailEnd/>
          </a:ln>
        </p:spPr>
      </p:pic>
      <p:pic>
        <p:nvPicPr>
          <p:cNvPr id="39941" name="Picture 6" descr="nlus-logo-color-small.jpg"/>
          <p:cNvPicPr>
            <a:picLocks noChangeAspect="1"/>
          </p:cNvPicPr>
          <p:nvPr/>
        </p:nvPicPr>
        <p:blipFill>
          <a:blip r:embed="rId5" cstate="print"/>
          <a:srcRect/>
          <a:stretch>
            <a:fillRect/>
          </a:stretch>
        </p:blipFill>
        <p:spPr bwMode="auto">
          <a:xfrm>
            <a:off x="8504238" y="6218238"/>
            <a:ext cx="639762" cy="639762"/>
          </a:xfrm>
          <a:prstGeom prst="rect">
            <a:avLst/>
          </a:prstGeom>
          <a:noFill/>
          <a:ln w="9525">
            <a:noFill/>
            <a:miter lim="800000"/>
            <a:headEnd/>
            <a:tailEnd/>
          </a:ln>
        </p:spPr>
      </p:pic>
      <p:sp>
        <p:nvSpPr>
          <p:cNvPr id="9" name="Footer Placeholder 8"/>
          <p:cNvSpPr>
            <a:spLocks noGrp="1"/>
          </p:cNvSpPr>
          <p:nvPr>
            <p:ph type="ftr" sz="quarter" idx="11"/>
          </p:nvPr>
        </p:nvSpPr>
        <p:spPr/>
        <p:txBody>
          <a:bodyPr/>
          <a:lstStyle/>
          <a:p>
            <a:pPr>
              <a:defRPr/>
            </a:pPr>
            <a:r>
              <a:rPr lang="en-US"/>
              <a:t>Citizens in Support of the Sea Services</a:t>
            </a:r>
          </a:p>
        </p:txBody>
      </p:sp>
      <p:sp>
        <p:nvSpPr>
          <p:cNvPr id="16392" name="Content Placeholder 10"/>
          <p:cNvSpPr>
            <a:spLocks noGrp="1"/>
          </p:cNvSpPr>
          <p:nvPr>
            <p:ph idx="1"/>
          </p:nvPr>
        </p:nvSpPr>
        <p:spPr>
          <a:xfrm>
            <a:off x="152400" y="1223365"/>
            <a:ext cx="8839200" cy="4629150"/>
          </a:xfrm>
        </p:spPr>
        <p:txBody>
          <a:bodyPr/>
          <a:lstStyle/>
          <a:p>
            <a:pPr indent="0" eaLnBrk="1" hangingPunct="1">
              <a:buFont typeface="Arial" charset="0"/>
              <a:buChar char="•"/>
              <a:defRPr/>
            </a:pPr>
            <a:r>
              <a:rPr lang="en-US" sz="2000" dirty="0">
                <a:ea typeface="+mn-ea"/>
                <a:cs typeface="Arial" pitchFamily="34" charset="0"/>
              </a:rPr>
              <a:t>  </a:t>
            </a:r>
            <a:r>
              <a:rPr lang="en-US" sz="2400" dirty="0">
                <a:ea typeface="+mn-ea"/>
                <a:cs typeface="Arial" pitchFamily="34" charset="0"/>
              </a:rPr>
              <a:t>The MSP guarantees that the Department of Defense (DOD) will have needed sealift capacity using commercial vessels manned by U.S.-trained citizen merchant mariners.</a:t>
            </a:r>
          </a:p>
          <a:p>
            <a:pPr indent="0" eaLnBrk="1" hangingPunct="1">
              <a:buFont typeface="Arial" charset="0"/>
              <a:buChar char="•"/>
              <a:defRPr/>
            </a:pPr>
            <a:r>
              <a:rPr lang="en-US" sz="2400" dirty="0">
                <a:ea typeface="+mn-ea"/>
                <a:cs typeface="Arial" pitchFamily="34" charset="0"/>
              </a:rPr>
              <a:t>  DOD reports that MSP is the most economical solution to provide sealift resources in time of National Emergency.</a:t>
            </a:r>
          </a:p>
          <a:p>
            <a:pPr indent="0" eaLnBrk="1" hangingPunct="1">
              <a:buFont typeface="Arial" charset="0"/>
              <a:buChar char="•"/>
              <a:defRPr/>
            </a:pPr>
            <a:r>
              <a:rPr lang="en-US" sz="2400" dirty="0">
                <a:ea typeface="+mn-ea"/>
                <a:cs typeface="Arial" pitchFamily="34" charset="0"/>
              </a:rPr>
              <a:t>  Sixty U.S.-flag vessels under contract.</a:t>
            </a:r>
          </a:p>
          <a:p>
            <a:pPr indent="0" eaLnBrk="1" hangingPunct="1">
              <a:buFont typeface="Arial" charset="0"/>
              <a:buChar char="•"/>
              <a:defRPr/>
            </a:pPr>
            <a:r>
              <a:rPr lang="en-US" sz="2400" dirty="0">
                <a:ea typeface="+mn-ea"/>
                <a:cs typeface="Arial" pitchFamily="34" charset="0"/>
              </a:rPr>
              <a:t>  $300 million currently authorized for 60 vessels; operated by 13 companies.</a:t>
            </a:r>
          </a:p>
          <a:p>
            <a:pPr indent="0" eaLnBrk="1" hangingPunct="1">
              <a:buFont typeface="Arial" charset="0"/>
              <a:buChar char="•"/>
              <a:defRPr/>
            </a:pPr>
            <a:r>
              <a:rPr lang="en-US" sz="2400" dirty="0">
                <a:ea typeface="+mn-ea"/>
                <a:cs typeface="Arial" pitchFamily="34" charset="0"/>
              </a:rPr>
              <a:t>  FY17 Appropriation of $300 million ($5M/Ship) needs to be sustained in FY18 and thereafter!</a:t>
            </a:r>
            <a:endParaRPr lang="en-US" sz="2400" b="1" dirty="0">
              <a:ea typeface="+mn-ea"/>
              <a:cs typeface="Arial" pitchFamily="34" charset="0"/>
            </a:endParaRPr>
          </a:p>
        </p:txBody>
      </p:sp>
      <p:sp>
        <p:nvSpPr>
          <p:cNvPr id="39945" name="Slide Number Placeholder 9"/>
          <p:cNvSpPr>
            <a:spLocks noGrp="1"/>
          </p:cNvSpPr>
          <p:nvPr>
            <p:ph type="sldNum" sz="quarter" idx="12"/>
          </p:nvPr>
        </p:nvSpPr>
        <p:spPr bwMode="auto">
          <a:noFill/>
          <a:ln>
            <a:miter lim="800000"/>
            <a:headEnd/>
            <a:tailEnd/>
          </a:ln>
        </p:spPr>
        <p:txBody>
          <a:bodyPr/>
          <a:lstStyle/>
          <a:p>
            <a:fld id="{7222C06B-ACC2-4D4E-B991-01121C335104}" type="slidenum">
              <a:rPr lang="en-US" smtClean="0">
                <a:ea typeface="ＭＳ Ｐゴシック"/>
                <a:cs typeface="ＭＳ Ｐゴシック"/>
              </a:rPr>
              <a:pPr/>
              <a:t>8</a:t>
            </a:fld>
            <a:endParaRPr lang="en-US">
              <a:ea typeface="ＭＳ Ｐゴシック"/>
              <a:cs typeface="ＭＳ Ｐゴシック"/>
            </a:endParaRPr>
          </a:p>
        </p:txBody>
      </p:sp>
      <p:sp>
        <p:nvSpPr>
          <p:cNvPr id="4" name="TextBox 3"/>
          <p:cNvSpPr txBox="1"/>
          <p:nvPr/>
        </p:nvSpPr>
        <p:spPr>
          <a:xfrm>
            <a:off x="266700" y="5153517"/>
            <a:ext cx="9067799" cy="954107"/>
          </a:xfrm>
          <a:prstGeom prst="rect">
            <a:avLst/>
          </a:prstGeom>
          <a:noFill/>
        </p:spPr>
        <p:txBody>
          <a:bodyPr wrap="square" rtlCol="0">
            <a:spAutoFit/>
          </a:bodyPr>
          <a:lstStyle/>
          <a:p>
            <a:r>
              <a:rPr lang="en-US" sz="2800" b="1" i="1" dirty="0">
                <a:latin typeface="+mj-lt"/>
              </a:rPr>
              <a:t>FY18 Budget Request of $210M Must be Increased to $300M!</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5400" y="274638"/>
            <a:ext cx="7010400" cy="639762"/>
          </a:xfrm>
        </p:spPr>
        <p:txBody>
          <a:bodyPr rtlCol="0">
            <a:normAutofit/>
          </a:bodyPr>
          <a:lstStyle/>
          <a:p>
            <a:pPr eaLnBrk="1" fontAlgn="auto" hangingPunct="1">
              <a:spcAft>
                <a:spcPts val="0"/>
              </a:spcAft>
              <a:defRPr/>
            </a:pPr>
            <a:r>
              <a:rPr lang="en-US" sz="2200" b="1" i="1" dirty="0">
                <a:solidFill>
                  <a:schemeClr val="tx2">
                    <a:lumMod val="75000"/>
                  </a:schemeClr>
                </a:solidFill>
                <a:latin typeface="Lucida Fax" pitchFamily="18" charset="0"/>
                <a:ea typeface="+mj-ea"/>
                <a:cs typeface="+mj-cs"/>
              </a:rPr>
              <a:t>The Jones Act</a:t>
            </a:r>
          </a:p>
        </p:txBody>
      </p:sp>
      <p:pic>
        <p:nvPicPr>
          <p:cNvPr id="33794" name="Picture 3" descr="NLUS_Logo_Color.jpg"/>
          <p:cNvPicPr>
            <a:picLocks noChangeAspect="1"/>
          </p:cNvPicPr>
          <p:nvPr/>
        </p:nvPicPr>
        <p:blipFill>
          <a:blip r:embed="rId3" cstate="print"/>
          <a:srcRect/>
          <a:stretch>
            <a:fillRect/>
          </a:stretch>
        </p:blipFill>
        <p:spPr bwMode="auto">
          <a:xfrm>
            <a:off x="60325" y="60325"/>
            <a:ext cx="1006475" cy="1006475"/>
          </a:xfrm>
          <a:prstGeom prst="rect">
            <a:avLst/>
          </a:prstGeom>
          <a:noFill/>
          <a:ln w="9525">
            <a:noFill/>
            <a:miter lim="800000"/>
            <a:headEnd/>
            <a:tailEnd/>
          </a:ln>
        </p:spPr>
      </p:pic>
      <p:pic>
        <p:nvPicPr>
          <p:cNvPr id="33795" name="Picture 4" descr="Blue yellow arrows.png"/>
          <p:cNvPicPr>
            <a:picLocks noChangeAspect="1"/>
          </p:cNvPicPr>
          <p:nvPr/>
        </p:nvPicPr>
        <p:blipFill>
          <a:blip r:embed="rId4" cstate="print"/>
          <a:srcRect/>
          <a:stretch>
            <a:fillRect/>
          </a:stretch>
        </p:blipFill>
        <p:spPr bwMode="auto">
          <a:xfrm>
            <a:off x="685800" y="914400"/>
            <a:ext cx="7935913" cy="390525"/>
          </a:xfrm>
          <a:prstGeom prst="rect">
            <a:avLst/>
          </a:prstGeom>
          <a:noFill/>
          <a:ln w="9525">
            <a:noFill/>
            <a:miter lim="800000"/>
            <a:headEnd/>
            <a:tailEnd/>
          </a:ln>
        </p:spPr>
      </p:pic>
      <p:pic>
        <p:nvPicPr>
          <p:cNvPr id="33796" name="Picture 5" descr="Blue yellow arrows.png"/>
          <p:cNvPicPr>
            <a:picLocks noChangeAspect="1"/>
          </p:cNvPicPr>
          <p:nvPr/>
        </p:nvPicPr>
        <p:blipFill>
          <a:blip r:embed="rId4" cstate="print"/>
          <a:srcRect/>
          <a:stretch>
            <a:fillRect/>
          </a:stretch>
        </p:blipFill>
        <p:spPr bwMode="auto">
          <a:xfrm>
            <a:off x="609600" y="6019800"/>
            <a:ext cx="7935913" cy="390525"/>
          </a:xfrm>
          <a:prstGeom prst="rect">
            <a:avLst/>
          </a:prstGeom>
          <a:noFill/>
          <a:ln w="9525">
            <a:noFill/>
            <a:miter lim="800000"/>
            <a:headEnd/>
            <a:tailEnd/>
          </a:ln>
        </p:spPr>
      </p:pic>
      <p:pic>
        <p:nvPicPr>
          <p:cNvPr id="33797" name="Picture 6" descr="nlus-logo-color-small.jpg"/>
          <p:cNvPicPr>
            <a:picLocks noChangeAspect="1"/>
          </p:cNvPicPr>
          <p:nvPr/>
        </p:nvPicPr>
        <p:blipFill>
          <a:blip r:embed="rId5" cstate="print"/>
          <a:srcRect/>
          <a:stretch>
            <a:fillRect/>
          </a:stretch>
        </p:blipFill>
        <p:spPr bwMode="auto">
          <a:xfrm>
            <a:off x="8458200" y="6172200"/>
            <a:ext cx="639763" cy="639763"/>
          </a:xfrm>
          <a:prstGeom prst="rect">
            <a:avLst/>
          </a:prstGeom>
          <a:noFill/>
          <a:ln w="9525">
            <a:noFill/>
            <a:miter lim="800000"/>
            <a:headEnd/>
            <a:tailEnd/>
          </a:ln>
        </p:spPr>
      </p:pic>
      <p:sp>
        <p:nvSpPr>
          <p:cNvPr id="9" name="Footer Placeholder 8"/>
          <p:cNvSpPr>
            <a:spLocks noGrp="1"/>
          </p:cNvSpPr>
          <p:nvPr>
            <p:ph type="ftr" sz="quarter" idx="11"/>
          </p:nvPr>
        </p:nvSpPr>
        <p:spPr/>
        <p:txBody>
          <a:bodyPr/>
          <a:lstStyle/>
          <a:p>
            <a:pPr>
              <a:defRPr/>
            </a:pPr>
            <a:r>
              <a:rPr lang="en-US"/>
              <a:t>Citizens in Support of the Sea Services</a:t>
            </a:r>
          </a:p>
        </p:txBody>
      </p:sp>
      <p:sp>
        <p:nvSpPr>
          <p:cNvPr id="33799" name="Content Placeholder 11"/>
          <p:cNvSpPr>
            <a:spLocks noGrp="1"/>
          </p:cNvSpPr>
          <p:nvPr>
            <p:ph idx="1"/>
          </p:nvPr>
        </p:nvSpPr>
        <p:spPr>
          <a:xfrm>
            <a:off x="381000" y="1295400"/>
            <a:ext cx="8458200" cy="4781550"/>
          </a:xfrm>
        </p:spPr>
        <p:txBody>
          <a:bodyPr/>
          <a:lstStyle/>
          <a:p>
            <a:pPr eaLnBrk="1" hangingPunct="1"/>
            <a:r>
              <a:rPr lang="en-US" sz="2800" dirty="0">
                <a:ea typeface="ＭＳ Ｐゴシック"/>
              </a:rPr>
              <a:t>The Jones Act mandates that cargo moving between U.S. ports must be carried on vessels that are U.S.- flagged &amp; built, and crewed &amp; owned by U.S. Citizens.</a:t>
            </a:r>
          </a:p>
          <a:p>
            <a:pPr eaLnBrk="1" hangingPunct="1"/>
            <a:r>
              <a:rPr lang="en-US" sz="2800" dirty="0">
                <a:ea typeface="ＭＳ Ｐゴシック"/>
              </a:rPr>
              <a:t>Jones Act:</a:t>
            </a:r>
          </a:p>
          <a:p>
            <a:pPr lvl="1" eaLnBrk="1" hangingPunct="1"/>
            <a:r>
              <a:rPr lang="en-US" sz="2400" dirty="0">
                <a:ea typeface="ＭＳ Ｐゴシック"/>
              </a:rPr>
              <a:t> generates approximately $100 billion in total annual economic output and $11 billion in U.S. taxes.</a:t>
            </a:r>
          </a:p>
          <a:p>
            <a:pPr lvl="1" eaLnBrk="1" hangingPunct="1"/>
            <a:r>
              <a:rPr lang="en-US" sz="2400" dirty="0">
                <a:ea typeface="ＭＳ Ｐゴシック"/>
              </a:rPr>
              <a:t>supports approximately 500,000 American jobs and $28 billion in wages</a:t>
            </a:r>
            <a:r>
              <a:rPr lang="en-US" sz="2400" b="1" dirty="0">
                <a:ea typeface="ＭＳ Ｐゴシック"/>
              </a:rPr>
              <a:t>.   </a:t>
            </a:r>
          </a:p>
          <a:p>
            <a:pPr lvl="1" eaLnBrk="1" hangingPunct="1"/>
            <a:r>
              <a:rPr lang="en-US" sz="2400" dirty="0">
                <a:ea typeface="ＭＳ Ｐゴシック"/>
              </a:rPr>
              <a:t>provides more than half of U.S.-flag and 100% of U.S. built oceangoing commercial cargo vessels.</a:t>
            </a:r>
          </a:p>
          <a:p>
            <a:pPr eaLnBrk="1" hangingPunct="1"/>
            <a:endParaRPr lang="en-US" sz="2800" dirty="0">
              <a:ea typeface="ＭＳ Ｐゴシック"/>
            </a:endParaRPr>
          </a:p>
          <a:p>
            <a:pPr eaLnBrk="1" hangingPunct="1"/>
            <a:endParaRPr lang="en-US" sz="2800" dirty="0">
              <a:ea typeface="ＭＳ Ｐゴシック"/>
            </a:endParaRPr>
          </a:p>
        </p:txBody>
      </p:sp>
      <p:pic>
        <p:nvPicPr>
          <p:cNvPr id="33800" name="Picture 11"/>
          <p:cNvPicPr>
            <a:picLocks noChangeAspect="1" noChangeArrowheads="1"/>
          </p:cNvPicPr>
          <p:nvPr/>
        </p:nvPicPr>
        <p:blipFill>
          <a:blip r:embed="rId6" cstate="print"/>
          <a:srcRect/>
          <a:stretch>
            <a:fillRect/>
          </a:stretch>
        </p:blipFill>
        <p:spPr bwMode="auto">
          <a:xfrm>
            <a:off x="6043108" y="5178028"/>
            <a:ext cx="1639439" cy="1061244"/>
          </a:xfrm>
          <a:prstGeom prst="rect">
            <a:avLst/>
          </a:prstGeom>
          <a:noFill/>
          <a:ln w="9525">
            <a:noFill/>
            <a:miter lim="800000"/>
            <a:headEnd/>
            <a:tailEnd/>
          </a:ln>
        </p:spPr>
      </p:pic>
      <p:sp>
        <p:nvSpPr>
          <p:cNvPr id="33801" name="Slide Number Placeholder 10"/>
          <p:cNvSpPr>
            <a:spLocks noGrp="1"/>
          </p:cNvSpPr>
          <p:nvPr>
            <p:ph type="sldNum" sz="quarter" idx="12"/>
          </p:nvPr>
        </p:nvSpPr>
        <p:spPr bwMode="auto">
          <a:noFill/>
          <a:ln>
            <a:miter lim="800000"/>
            <a:headEnd/>
            <a:tailEnd/>
          </a:ln>
        </p:spPr>
        <p:txBody>
          <a:bodyPr/>
          <a:lstStyle/>
          <a:p>
            <a:fld id="{0C38C69D-BF5D-45F6-B6F2-44CEFEA3ECAE}" type="slidenum">
              <a:rPr lang="en-US" smtClean="0">
                <a:ea typeface="ＭＳ Ｐゴシック"/>
                <a:cs typeface="ＭＳ Ｐゴシック"/>
              </a:rPr>
              <a:pPr/>
              <a:t>9</a:t>
            </a:fld>
            <a:endParaRPr lang="en-US">
              <a:ea typeface="ＭＳ Ｐゴシック"/>
              <a:cs typeface="ＭＳ Ｐゴシック"/>
            </a:endParaRP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35810</TotalTime>
  <Words>6488</Words>
  <Application>Microsoft Office PowerPoint</Application>
  <PresentationFormat>On-screen Show (4:3)</PresentationFormat>
  <Paragraphs>398</Paragraphs>
  <Slides>19</Slides>
  <Notes>19</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19</vt:i4>
      </vt:variant>
    </vt:vector>
  </HeadingPairs>
  <TitlesOfParts>
    <vt:vector size="25" baseType="lpstr">
      <vt:lpstr>ＭＳ Ｐゴシック</vt:lpstr>
      <vt:lpstr>Arial</vt:lpstr>
      <vt:lpstr>Calibri</vt:lpstr>
      <vt:lpstr>Lucida Fax</vt:lpstr>
      <vt:lpstr>Wingdings</vt:lpstr>
      <vt:lpstr>Office Theme</vt:lpstr>
      <vt:lpstr>Navy League of the United States</vt:lpstr>
      <vt:lpstr>AGENDA</vt:lpstr>
      <vt:lpstr>Navy League of the United States</vt:lpstr>
      <vt:lpstr>The U.S. Marine Transportation System ( MTS)</vt:lpstr>
      <vt:lpstr>The U.S. Marine Transportation System</vt:lpstr>
      <vt:lpstr>The U.S. Marine Transportation System</vt:lpstr>
      <vt:lpstr>U.S. Merchant Marine Programs</vt:lpstr>
      <vt:lpstr>Maritime Security Program---UNDERFUNDED</vt:lpstr>
      <vt:lpstr>The Jones Act</vt:lpstr>
      <vt:lpstr>The Jones Act—UNDER ATTACK!</vt:lpstr>
      <vt:lpstr>Cargo Preference Laws</vt:lpstr>
      <vt:lpstr>Cargo Preference Laws—UNDER ATTACK!</vt:lpstr>
      <vt:lpstr>Title XI Federal Ship Financing Program</vt:lpstr>
      <vt:lpstr>Title XI Federal Ship Financing Program—TERMINATED!</vt:lpstr>
      <vt:lpstr>National Security Multi-Mission Vessel (NSMV)</vt:lpstr>
      <vt:lpstr>FY2018 Priorities</vt:lpstr>
      <vt:lpstr>FY2018 Priorities</vt:lpstr>
      <vt:lpstr>The Merchant Marine Fleet Needs Congress!</vt:lpstr>
      <vt:lpstr>Navy League of the United States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Navy League of the United States Citizens in Support of the Sea Services</dc:title>
  <dc:creator>tvanleunen</dc:creator>
  <cp:lastModifiedBy>s fuentes</cp:lastModifiedBy>
  <cp:revision>1467</cp:revision>
  <cp:lastPrinted>2016-02-24T20:17:38Z</cp:lastPrinted>
  <dcterms:created xsi:type="dcterms:W3CDTF">2011-03-28T16:50:44Z</dcterms:created>
  <dcterms:modified xsi:type="dcterms:W3CDTF">2017-05-31T22:11:26Z</dcterms:modified>
</cp:coreProperties>
</file>